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78" r:id="rId2"/>
    <p:sldId id="1443" r:id="rId3"/>
    <p:sldId id="1444" r:id="rId4"/>
    <p:sldId id="1445" r:id="rId5"/>
    <p:sldId id="1446" r:id="rId6"/>
    <p:sldId id="1447" r:id="rId7"/>
    <p:sldId id="724" r:id="rId8"/>
    <p:sldId id="1460" r:id="rId9"/>
    <p:sldId id="1459" r:id="rId10"/>
    <p:sldId id="1451" r:id="rId11"/>
    <p:sldId id="1452" r:id="rId12"/>
    <p:sldId id="1462" r:id="rId13"/>
    <p:sldId id="1477" r:id="rId14"/>
    <p:sldId id="1461" r:id="rId15"/>
    <p:sldId id="1463" r:id="rId16"/>
    <p:sldId id="263" r:id="rId17"/>
    <p:sldId id="264" r:id="rId18"/>
    <p:sldId id="1465" r:id="rId19"/>
    <p:sldId id="1467" r:id="rId20"/>
    <p:sldId id="1468" r:id="rId21"/>
    <p:sldId id="1404" r:id="rId22"/>
    <p:sldId id="1469" r:id="rId23"/>
    <p:sldId id="1454" r:id="rId24"/>
    <p:sldId id="1470" r:id="rId25"/>
    <p:sldId id="1472" r:id="rId26"/>
    <p:sldId id="1457" r:id="rId27"/>
    <p:sldId id="1471" r:id="rId28"/>
    <p:sldId id="1474" r:id="rId29"/>
    <p:sldId id="1475" r:id="rId30"/>
    <p:sldId id="1473" r:id="rId31"/>
    <p:sldId id="1449" r:id="rId32"/>
    <p:sldId id="1458" r:id="rId33"/>
    <p:sldId id="1411" r:id="rId34"/>
    <p:sldId id="761" r:id="rId35"/>
    <p:sldId id="1515" r:id="rId36"/>
    <p:sldId id="1514" r:id="rId37"/>
    <p:sldId id="1479" r:id="rId38"/>
    <p:sldId id="1417" r:id="rId39"/>
    <p:sldId id="1512" r:id="rId40"/>
    <p:sldId id="726" r:id="rId41"/>
    <p:sldId id="1478" r:id="rId42"/>
    <p:sldId id="293" r:id="rId43"/>
    <p:sldId id="1476" r:id="rId44"/>
    <p:sldId id="1437" r:id="rId45"/>
    <p:sldId id="772" r:id="rId4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A6A8"/>
    <a:srgbClr val="009545"/>
    <a:srgbClr val="1700FF"/>
    <a:srgbClr val="FF0A00"/>
    <a:srgbClr val="5C953F"/>
    <a:srgbClr val="57595C"/>
    <a:srgbClr val="2871FF"/>
    <a:srgbClr val="FF0000"/>
    <a:srgbClr val="FF00E7"/>
    <a:srgbClr val="005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7"/>
    <p:restoredTop sz="80408"/>
  </p:normalViewPr>
  <p:slideViewPr>
    <p:cSldViewPr snapToGrid="0" snapToObjects="1">
      <p:cViewPr>
        <p:scale>
          <a:sx n="85" d="100"/>
          <a:sy n="85" d="100"/>
        </p:scale>
        <p:origin x="2088" y="432"/>
      </p:cViewPr>
      <p:guideLst/>
    </p:cSldViewPr>
  </p:slideViewPr>
  <p:outlineViewPr>
    <p:cViewPr>
      <p:scale>
        <a:sx n="33" d="100"/>
        <a:sy n="33" d="100"/>
      </p:scale>
      <p:origin x="0" y="-9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C4B6E-97D4-384E-8346-04988064FF86}" type="datetimeFigureOut">
              <a:rPr lang="en-US" smtClean="0"/>
              <a:t>6/20/21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EFFCD-2707-464E-8668-7D1BDDA9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Daniel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Khashabi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for those who don’t know me, I am young investigator here at AI2.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am excited to tell you about our recent project!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joint work with …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clarification questions, please interrupt me; otherwise, let’s delay all the open-ended questions till after the talk.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Trained on web data:  it shouldn't be of surprise if they are sexist, racist, etc.  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Merriweather Sans Light" panose="02000503060000020004" pitchFamily="2" charset="77"/>
              </a:rPr>
              <a:t>Using this *</a:t>
            </a:r>
            <a:r>
              <a:rPr lang="en-US" dirty="0" err="1">
                <a:latin typeface="Merriweather Sans Light" panose="02000503060000020004" pitchFamily="2" charset="77"/>
              </a:rPr>
              <a:t>ist</a:t>
            </a:r>
            <a:r>
              <a:rPr lang="en-US" dirty="0">
                <a:latin typeface="Merriweather Sans Light" panose="02000503060000020004" pitchFamily="2" charset="77"/>
              </a:rPr>
              <a:t> model for NLP tasks, what does it entail?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Merriweather Sans Light" panose="02000503060000020004" pitchFamily="2" charset="77"/>
              </a:rPr>
              <a:t>Does this mean my QA system is going to be *</a:t>
            </a:r>
            <a:r>
              <a:rPr lang="en-US" dirty="0" err="1">
                <a:latin typeface="Merriweather Sans Light" panose="02000503060000020004" pitchFamily="2" charset="77"/>
              </a:rPr>
              <a:t>st</a:t>
            </a:r>
            <a:r>
              <a:rPr lang="en-US" dirty="0">
                <a:latin typeface="Merriweather Sans Light" panose="02000503060000020004" pitchFamily="2" charset="77"/>
              </a:rPr>
              <a:t>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438F2-796D-4542-A64A-55FC71FAA1A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58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31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all I had, I appreciate your time and attention.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7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the field has been using such models in a few narrow sense; for instance taking their results and using them as features in your feature-rich machine learning models.</a:t>
            </a:r>
          </a:p>
          <a:p>
            <a:endParaRPr lang="en-US" dirty="0"/>
          </a:p>
          <a:p>
            <a:r>
              <a:rPr lang="en-US" dirty="0"/>
              <a:t>However, one thing that I am excited about is that, such models let you directly look into what is inside them, with explicit queries, in the form of natural language. </a:t>
            </a:r>
          </a:p>
          <a:p>
            <a:endParaRPr lang="en-US" dirty="0"/>
          </a:p>
          <a:p>
            <a:r>
              <a:rPr lang="en-US" dirty="0"/>
              <a:t>For instance, I can issue queries like this about the size of Pittsburgh and it comes back a response like this. </a:t>
            </a:r>
          </a:p>
          <a:p>
            <a:r>
              <a:rPr lang="en-US" dirty="0"/>
              <a:t>In a sense, what it gives me is a distillation of many pattern that it has seen on the web, possibly about Pittsburgh.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438F2-796D-4542-A64A-55FC71FAA1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1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3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Well, ... alongside the apparent progress, there are troubling trends as well.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take a SOTA system, run it on an instance taken it is used to seeing and things work well.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make small changes to the instance, and things fall apart.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438F2-796D-4542-A64A-55FC71FAA1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20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fa-IR" dirty="0"/>
          </a:p>
          <a:p>
            <a:pPr marL="0" algn="r" defTabSz="914400" rtl="1" eaLnBrk="1" latinLnBrk="0" hangingPunct="1"/>
            <a:endParaRPr lang="fa-IR" dirty="0"/>
          </a:p>
          <a:p>
            <a:pPr marL="0" algn="r" defTabSz="914400" rtl="1" eaLnBrk="1" latinLnBrk="0" hangingPunct="1"/>
            <a:endParaRPr lang="fa-IR" dirty="0"/>
          </a:p>
          <a:p>
            <a:pPr marL="0" algn="r" defTabSz="914400" rtl="1" eaLnBrk="1" latinLnBrk="0" hangingPunct="1"/>
            <a:r>
              <a:rPr lang="fa-IR" dirty="0"/>
              <a:t>آن کس که نداند و نداند که نداند در جهل مرکب </a:t>
            </a:r>
            <a:r>
              <a:rPr lang="fa-IR" dirty="0" err="1"/>
              <a:t>ابدالدهر</a:t>
            </a:r>
            <a:r>
              <a:rPr lang="fa-IR" dirty="0"/>
              <a:t> بماند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4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52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show the same point pictorially: 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this light blue shape as the space of all the problems we’re interested in. 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X-axis is the collection of problem definitions, or the metaphorical breadth of problems. </a:t>
            </a:r>
          </a:p>
          <a:p>
            <a:pPr lvl="2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problem definitions for Go,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any other QA task.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depth is the complexity of each problem space. </a:t>
            </a:r>
          </a:p>
          <a:p>
            <a:pPr lvl="2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within the domain defined by the rules of Go. </a:t>
            </a:r>
          </a:p>
          <a:p>
            <a:pPr lvl="2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Similarly, for any NLP task.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issue I am alarmed by is that we excessively focus on depth, </a:t>
            </a:r>
          </a:p>
          <a:p>
            <a:pPr lvl="2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try to make the most sophisticated Go player</a:t>
            </a:r>
          </a:p>
          <a:p>
            <a:pPr lvl="2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Similarly, for NLP models, we try to make the strongest models (for each dataset) 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very little time is spent in the breadth, i.e., building models that support a border range of tasks (i.e., more breads).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1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setup that we’re exploring here is an extension of the previous idea, except that instead of task prefixes we have instructions which define each task explicitly in natural language.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unlike task prefixed, instructions are human-readable definitions that are expected to fully define the task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 textual descriptions of the target tasks.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We know humans can understand and execute these instructions.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question is whether we can enable machines to follow instructions and execute it.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6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dominant setup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“single shot” evaluation: given an input instance, a model needs to predict an output on which its accuracy is judged.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People, however, do not communicate in this manner. 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 interact; there is often back and forth.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interaction helps humans resolve errors, resolve differences and learn from each other.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believe we should also move towards such ideas in NLP as well.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think applications like Google Assistant are very natural testbed for “interactive semantics”.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33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52A4547-9516-B840-B0FA-017A1644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2032000"/>
            <a:ext cx="4010025" cy="19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4389120"/>
            <a:ext cx="9144000" cy="15179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Master Title Here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84AEFA95-B778-5C49-A6CC-3F75A488B0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b="39491"/>
          <a:stretch>
            <a:fillRect/>
          </a:stretch>
        </p:blipFill>
        <p:spPr bwMode="auto">
          <a:xfrm rot="5400000">
            <a:off x="-2291556" y="2291556"/>
            <a:ext cx="60594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42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5B874F-B7D2-B047-8177-49C1A9D4C66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4A7957-AF96-5247-A6A8-A19D59CF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63" y="6296025"/>
            <a:ext cx="768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F090DB0-7C99-D94C-984C-284A77EA5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450" y="358775"/>
            <a:ext cx="5065713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2286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</a:rPr>
              <a:t>Click to edit Master text styles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</a:rPr>
              <a:t>Click to edit Master text styles</a:t>
            </a:r>
          </a:p>
          <a:p>
            <a:pPr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297813"/>
            <a:ext cx="4392168" cy="2396363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838200" y="3757359"/>
            <a:ext cx="439216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C222359-E0EE-A949-B052-632455D7C9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4BB7950-5AED-6946-A62A-FD8855BD58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FABB9E-35A8-E64A-8574-61210ACE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63" y="6296025"/>
            <a:ext cx="768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3AB23-1E2B-1144-9E8E-3F976E750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3B075CB-1BFE-3F44-BFAD-0F90D2C8F8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F0FBE7-864E-BD4F-A721-BCBC29C5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36" y="457200"/>
            <a:ext cx="3364223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94E2E14-31DD-D14C-BC0D-24DDBD120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8254" y="0"/>
            <a:ext cx="804374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9A56C16-D42F-FF48-BF85-3FAA3F731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436" y="2167128"/>
            <a:ext cx="3364223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8063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- Alternate">
    <p:bg>
      <p:bgPr>
        <a:solidFill>
          <a:srgbClr val="99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8F01C69-3B81-C448-A576-B360FB4D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DDB1-8CD0-3E48-B0E1-96D6E3B62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370535F-97B6-9A41-ABF5-4F1CB4079F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B5DFDE-CE60-5540-9DA7-8E1F14A3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38" y="468352"/>
            <a:ext cx="3364222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EA61211-D1FC-2A44-BDF8-3687E7CD0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8254" y="0"/>
            <a:ext cx="804374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A4B03B8-2568-E845-A8E4-9E0223191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438" y="2178280"/>
            <a:ext cx="3364222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0793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A7AE52-2AD5-C54D-B47F-043A9B4C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39" y="457200"/>
            <a:ext cx="3364220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4BC29FD-3082-DE48-8F00-DD387F6A0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48254" y="0"/>
            <a:ext cx="804374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579FEC1-E602-7C44-9981-34B032301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439" y="2137410"/>
            <a:ext cx="336422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64CA0DA-0BA1-9442-9EF8-23DF5F7C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6EDBC-7C1C-0545-AC24-35CA91AF8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  <a:effectLst>
            <a:outerShdw blurRad="50800" dist="12700" dir="2700000" algn="tl" rotWithShape="0">
              <a:prstClr val="black">
                <a:alpha val="77000"/>
              </a:prstClr>
            </a:outerShdw>
          </a:effectLst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9E005EF-8BE2-7C48-BB7A-8310637E7F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446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C46F604-7E05-0844-B0D1-E8380BBC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3275ED-299F-E647-976F-327AEAC4B9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BCA354B-78B0-2B40-B18D-76FF0D29A3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70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FABB9E-35A8-E64A-8574-61210ACE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63" y="6296025"/>
            <a:ext cx="768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3AB23-1E2B-1144-9E8E-3F976E750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3B075CB-1BFE-3F44-BFAD-0F90D2C8F8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E48334-0727-5645-9F0E-315BB10E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6E83646-BAE3-884A-B6B1-C14C300AE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81377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chemeClr val="bg1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706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6352BB-EEE8-EA48-A96B-3C064F83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6352BB-EEE8-EA48-A96B-3C064F83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6352BB-EEE8-EA48-A96B-3C064F831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65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2746" y="5747454"/>
            <a:ext cx="838200" cy="1027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C74FF6-860F-4E4F-BF31-A61FB6CB61EE}"/>
              </a:ext>
            </a:extLst>
          </p:cNvPr>
          <p:cNvSpPr/>
          <p:nvPr/>
        </p:nvSpPr>
        <p:spPr>
          <a:xfrm>
            <a:off x="1490663" y="4287838"/>
            <a:ext cx="9317037" cy="1106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0472" y="4437406"/>
            <a:ext cx="9211056" cy="8752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Slide Master Title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13851-9316-134E-B32D-A2DA40F0007B}"/>
              </a:ext>
            </a:extLst>
          </p:cNvPr>
          <p:cNvSpPr/>
          <p:nvPr userDrawn="1"/>
        </p:nvSpPr>
        <p:spPr>
          <a:xfrm>
            <a:off x="3794759" y="1976312"/>
            <a:ext cx="4526281" cy="2312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5C2AFD-8722-EE4C-A29A-3816759D49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9341" y="2118448"/>
            <a:ext cx="4017922" cy="19165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BB7D9B0-9ECB-2C41-A2DD-73F0D947A0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b="39491"/>
          <a:stretch>
            <a:fillRect/>
          </a:stretch>
        </p:blipFill>
        <p:spPr bwMode="auto">
          <a:xfrm rot="5400000">
            <a:off x="-2291556" y="2291556"/>
            <a:ext cx="60594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231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4762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4328">
              <a:lnSpc>
                <a:spcPct val="100000"/>
              </a:lnSpc>
              <a:spcBef>
                <a:spcPts val="0"/>
              </a:spcBef>
              <a:buSzTx/>
              <a:buNone/>
              <a:defRPr sz="2228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2311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4BDA69A-5399-2547-81AD-AE501BE0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7607AE-83DF-F946-B923-6E5DDEF8E218}"/>
              </a:ext>
            </a:extLst>
          </p:cNvPr>
          <p:cNvSpPr/>
          <p:nvPr/>
        </p:nvSpPr>
        <p:spPr>
          <a:xfrm>
            <a:off x="0" y="0"/>
            <a:ext cx="1038225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4CDB412-8279-7349-AC4C-DB4CCAF6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b="39491"/>
          <a:stretch>
            <a:fillRect/>
          </a:stretch>
        </p:blipFill>
        <p:spPr bwMode="auto">
          <a:xfrm rot="5400000">
            <a:off x="-2291556" y="2291556"/>
            <a:ext cx="60594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298" y="2196548"/>
            <a:ext cx="9152752" cy="1909762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15298" y="4198386"/>
            <a:ext cx="9152752" cy="8340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F6E290-EB7E-CD4C-9502-A405A7AF8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D0C9B-67E4-EE4D-9F86-A8A2C273B7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- Alterna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561681-AC63-AC42-ADF8-79260A48FC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b="39491"/>
          <a:stretch>
            <a:fillRect/>
          </a:stretch>
        </p:blipFill>
        <p:spPr bwMode="auto">
          <a:xfrm rot="5400000">
            <a:off x="-2291556" y="2291556"/>
            <a:ext cx="605948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D0A600-4D8D-4849-B225-7C8538BF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" b="17615"/>
          <a:stretch>
            <a:fillRect/>
          </a:stretch>
        </p:blipFill>
        <p:spPr bwMode="auto">
          <a:xfrm>
            <a:off x="5894388" y="2752725"/>
            <a:ext cx="6297612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EA8B4B-F88A-1E4B-AC89-AC59FACC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63" y="6296025"/>
            <a:ext cx="7683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7202" y="1600200"/>
            <a:ext cx="8851557" cy="1909762"/>
          </a:xfrm>
          <a:prstGeom prst="rect">
            <a:avLst/>
          </a:prstGeo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7202" y="3602038"/>
            <a:ext cx="8851557" cy="8340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BCE8ED-89E2-F540-8F9A-B399E638C6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fld id="{05372BE0-BC18-2948-AA51-3CC7323BE5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7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 - Alternate Light">
    <p:bg>
      <p:bgPr>
        <a:solidFill>
          <a:srgbClr val="99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5B0AD27-F477-F947-B798-A3429142A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99B4229-A520-8548-AA52-F638A13C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t="2" b="49232"/>
          <a:stretch>
            <a:fillRect/>
          </a:stretch>
        </p:blipFill>
        <p:spPr bwMode="auto">
          <a:xfrm rot="5400000">
            <a:off x="-2410619" y="2410619"/>
            <a:ext cx="6059488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81912" y="1683321"/>
            <a:ext cx="9765538" cy="2293938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1912" y="4004247"/>
            <a:ext cx="976553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FC9F1-74D8-C94F-945D-44514401E4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 smtClean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0D929C90-1AB1-0149-B55A-AC988D491C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6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0E02EF-ECEF-6546-AC8B-3D9B46C65A2E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pic>
        <p:nvPicPr>
          <p:cNvPr id="5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819F05-A83F-3643-B040-D237D308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FECD17EB-6099-FA49-8A8C-B3C478B1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6" r="53200"/>
          <a:stretch>
            <a:fillRect/>
          </a:stretch>
        </p:blipFill>
        <p:spPr bwMode="auto">
          <a:xfrm>
            <a:off x="9069388" y="0"/>
            <a:ext cx="311785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C743DF-CE2F-EA42-A107-42B46EB37B37}"/>
              </a:ext>
            </a:extLst>
          </p:cNvPr>
          <p:cNvSpPr/>
          <p:nvPr/>
        </p:nvSpPr>
        <p:spPr>
          <a:xfrm>
            <a:off x="655638" y="290513"/>
            <a:ext cx="85725" cy="871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97578C-3AF1-214B-8745-EB0DF0639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1240C-47AF-2F4D-83B3-CC3EDF50F7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861E2B0-E417-3449-9BD2-8EDF99E6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480E8D-B466-C743-B6B4-A928EAFC4BE4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D8D996C0-D6E0-D44C-B017-797FE75F0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6" r="53200"/>
          <a:stretch>
            <a:fillRect/>
          </a:stretch>
        </p:blipFill>
        <p:spPr bwMode="auto">
          <a:xfrm>
            <a:off x="9069388" y="0"/>
            <a:ext cx="311785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4184CC-91A6-624F-9A8B-C2AA443015F0}"/>
              </a:ext>
            </a:extLst>
          </p:cNvPr>
          <p:cNvSpPr/>
          <p:nvPr/>
        </p:nvSpPr>
        <p:spPr>
          <a:xfrm>
            <a:off x="655638" y="290513"/>
            <a:ext cx="85725" cy="871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77F978D-5363-FC43-A6C2-7EA5DF39F0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A02B2-7C1B-3745-B04D-2D251A8ED9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089BD9A-FFD6-8E45-962D-88FE091F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0" y="6296025"/>
            <a:ext cx="7667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86F970-AFAF-D545-8BD5-845C66F5C19C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8E84515-8741-CD43-9D01-F8671983E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6" r="53200"/>
          <a:stretch>
            <a:fillRect/>
          </a:stretch>
        </p:blipFill>
        <p:spPr bwMode="auto">
          <a:xfrm>
            <a:off x="9069388" y="0"/>
            <a:ext cx="311785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C545D3-CCAF-0F42-BDA5-8FE3FE81E583}"/>
              </a:ext>
            </a:extLst>
          </p:cNvPr>
          <p:cNvSpPr/>
          <p:nvPr/>
        </p:nvSpPr>
        <p:spPr>
          <a:xfrm>
            <a:off x="655638" y="290513"/>
            <a:ext cx="85725" cy="871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7F302A-7F43-3043-9DEB-52C78F693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629602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36792-7E9C-9442-95C1-E9985CE4D3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2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471D0-9651-9B4A-80EA-21715A86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5903" y="6296716"/>
            <a:ext cx="530087" cy="365125"/>
          </a:xfrm>
          <a:prstGeom prst="rect">
            <a:avLst/>
          </a:prstGeom>
        </p:spPr>
        <p:txBody>
          <a:bodyPr/>
          <a:lstStyle/>
          <a:p>
            <a:fld id="{C97FC88E-866D-894C-A5F4-69E219FEB641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31EA3ED-6BC0-5D48-B8B9-7BFC690DC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8730" y="6296714"/>
            <a:ext cx="765461" cy="3651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CA1D8C-29BD-E64C-B7CB-25F1E109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0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BE22DD-494E-1849-B805-BC38FDC971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707" r:id="rId9"/>
    <p:sldLayoutId id="2147483699" r:id="rId10"/>
    <p:sldLayoutId id="2147483702" r:id="rId11"/>
    <p:sldLayoutId id="2147483703" r:id="rId12"/>
    <p:sldLayoutId id="2147483701" r:id="rId13"/>
    <p:sldLayoutId id="2147483704" r:id="rId14"/>
    <p:sldLayoutId id="2147483708" r:id="rId15"/>
    <p:sldLayoutId id="2147483710" r:id="rId16"/>
    <p:sldLayoutId id="2147483706" r:id="rId17"/>
    <p:sldLayoutId id="2147483712" r:id="rId18"/>
    <p:sldLayoutId id="2147483711" r:id="rId19"/>
    <p:sldLayoutId id="2147483713" r:id="rId20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multilingual-t5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uggingface.co/bert-base-multilingual-cas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rsiannlp/parsinlu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uggingface.co/persiannl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"/><Relationship Id="rId5" Type="http://schemas.openxmlformats.org/officeDocument/2006/relationships/image" Target="../media/image19.tif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9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"/><Relationship Id="rId5" Type="http://schemas.openxmlformats.org/officeDocument/2006/relationships/image" Target="../media/image21.ti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tiff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297" y="2196548"/>
            <a:ext cx="9984260" cy="1909762"/>
          </a:xfrm>
        </p:spPr>
        <p:txBody>
          <a:bodyPr/>
          <a:lstStyle/>
          <a:p>
            <a:r>
              <a:rPr lang="en-US" sz="4400" dirty="0"/>
              <a:t>Recent Breakthroughs and Uphill Battles </a:t>
            </a:r>
            <a:br>
              <a:rPr lang="en-US" sz="4400" dirty="0"/>
            </a:br>
            <a:r>
              <a:rPr lang="en-US" sz="4400" dirty="0"/>
              <a:t>in Modern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297" y="4379162"/>
            <a:ext cx="9984259" cy="834038"/>
          </a:xfrm>
        </p:spPr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Khashabi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Allen Institute for AI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Slides inspired by </a:t>
            </a:r>
            <a:r>
              <a:rPr lang="en-US" dirty="0" err="1"/>
              <a:t>Vered</a:t>
            </a:r>
            <a:r>
              <a:rPr lang="en-US" dirty="0"/>
              <a:t> Schwartz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B39-6F75-0C4C-9592-124004B49B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7D0C9B-67E4-EE4D-9F86-A8A2C273B7F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8239-9047-564E-8273-3730E061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4133-CC15-9A40-AE8C-5A92C8A52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04649"/>
            <a:ext cx="10515600" cy="1672314"/>
          </a:xfrm>
        </p:spPr>
        <p:txBody>
          <a:bodyPr/>
          <a:lstStyle/>
          <a:p>
            <a:r>
              <a:rPr lang="en-US" dirty="0"/>
              <a:t>Translation (e.g., Google Translate)</a:t>
            </a:r>
          </a:p>
          <a:p>
            <a:r>
              <a:rPr lang="en-US" dirty="0"/>
              <a:t>Grammatical Error Correction (Grammarly, etc.)</a:t>
            </a:r>
          </a:p>
          <a:p>
            <a:r>
              <a:rPr lang="en-US" dirty="0"/>
              <a:t>Email response suggestion (Gmail, Outlook, etc.)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5AFA5-5B5C-9A41-93A1-DB3E569ECD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7646C9E-AEA4-1A42-839B-4CAEE648955A}"/>
              </a:ext>
            </a:extLst>
          </p:cNvPr>
          <p:cNvGraphicFramePr>
            <a:graphicFrameLocks noGrp="1"/>
          </p:cNvGraphicFramePr>
          <p:nvPr/>
        </p:nvGraphicFramePr>
        <p:xfrm>
          <a:off x="7412381" y="2881025"/>
          <a:ext cx="89673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83">
                  <a:extLst>
                    <a:ext uri="{9D8B030D-6E8A-4147-A177-3AD203B41FA5}">
                      <a16:colId xmlns:a16="http://schemas.microsoft.com/office/drawing/2014/main" val="2120542235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47023663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08913066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2750496688"/>
                    </a:ext>
                  </a:extLst>
                </a:gridCol>
              </a:tblGrid>
              <a:tr h="23449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66560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471E9485-3B2D-0045-B4B8-521640925BA0}"/>
              </a:ext>
            </a:extLst>
          </p:cNvPr>
          <p:cNvGraphicFramePr>
            <a:graphicFrameLocks noGrp="1"/>
          </p:cNvGraphicFramePr>
          <p:nvPr/>
        </p:nvGraphicFramePr>
        <p:xfrm>
          <a:off x="8863495" y="2881025"/>
          <a:ext cx="89673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83">
                  <a:extLst>
                    <a:ext uri="{9D8B030D-6E8A-4147-A177-3AD203B41FA5}">
                      <a16:colId xmlns:a16="http://schemas.microsoft.com/office/drawing/2014/main" val="2120542235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47023663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08913066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2750496688"/>
                    </a:ext>
                  </a:extLst>
                </a:gridCol>
              </a:tblGrid>
              <a:tr h="23449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66560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4FCCFE5B-7A73-F146-BCC7-2405D1C5EF1D}"/>
              </a:ext>
            </a:extLst>
          </p:cNvPr>
          <p:cNvGraphicFramePr>
            <a:graphicFrameLocks noGrp="1"/>
          </p:cNvGraphicFramePr>
          <p:nvPr/>
        </p:nvGraphicFramePr>
        <p:xfrm>
          <a:off x="10341113" y="2881025"/>
          <a:ext cx="89673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83">
                  <a:extLst>
                    <a:ext uri="{9D8B030D-6E8A-4147-A177-3AD203B41FA5}">
                      <a16:colId xmlns:a16="http://schemas.microsoft.com/office/drawing/2014/main" val="2120542235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47023663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08913066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2750496688"/>
                    </a:ext>
                  </a:extLst>
                </a:gridCol>
              </a:tblGrid>
              <a:tr h="23449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66560"/>
                  </a:ext>
                </a:extLst>
              </a:tr>
            </a:tbl>
          </a:graphicData>
        </a:graphic>
      </p:graphicFrame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C84423B3-D46A-DE45-A188-8DFA0F638C91}"/>
              </a:ext>
            </a:extLst>
          </p:cNvPr>
          <p:cNvGraphicFramePr>
            <a:graphicFrameLocks noGrp="1"/>
          </p:cNvGraphicFramePr>
          <p:nvPr/>
        </p:nvGraphicFramePr>
        <p:xfrm>
          <a:off x="702367" y="2398521"/>
          <a:ext cx="89673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83">
                  <a:extLst>
                    <a:ext uri="{9D8B030D-6E8A-4147-A177-3AD203B41FA5}">
                      <a16:colId xmlns:a16="http://schemas.microsoft.com/office/drawing/2014/main" val="2120542235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47023663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08913066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2750496688"/>
                    </a:ext>
                  </a:extLst>
                </a:gridCol>
              </a:tblGrid>
              <a:tr h="23449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66560"/>
                  </a:ext>
                </a:extLst>
              </a:tr>
            </a:tbl>
          </a:graphicData>
        </a:graphic>
      </p:graphicFrame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6772CD5E-A59D-884E-A8BD-B4C880BFD34D}"/>
              </a:ext>
            </a:extLst>
          </p:cNvPr>
          <p:cNvGraphicFramePr>
            <a:graphicFrameLocks noGrp="1"/>
          </p:cNvGraphicFramePr>
          <p:nvPr/>
        </p:nvGraphicFramePr>
        <p:xfrm>
          <a:off x="2312507" y="2398521"/>
          <a:ext cx="89673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83">
                  <a:extLst>
                    <a:ext uri="{9D8B030D-6E8A-4147-A177-3AD203B41FA5}">
                      <a16:colId xmlns:a16="http://schemas.microsoft.com/office/drawing/2014/main" val="2120542235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47023663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08913066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2750496688"/>
                    </a:ext>
                  </a:extLst>
                </a:gridCol>
              </a:tblGrid>
              <a:tr h="23449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66560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196FBF02-4605-2446-9753-42C28B22279D}"/>
              </a:ext>
            </a:extLst>
          </p:cNvPr>
          <p:cNvGraphicFramePr>
            <a:graphicFrameLocks noGrp="1"/>
          </p:cNvGraphicFramePr>
          <p:nvPr/>
        </p:nvGraphicFramePr>
        <p:xfrm>
          <a:off x="3962403" y="2398521"/>
          <a:ext cx="89673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183">
                  <a:extLst>
                    <a:ext uri="{9D8B030D-6E8A-4147-A177-3AD203B41FA5}">
                      <a16:colId xmlns:a16="http://schemas.microsoft.com/office/drawing/2014/main" val="2120542235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47023663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08913066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2750496688"/>
                    </a:ext>
                  </a:extLst>
                </a:gridCol>
              </a:tblGrid>
              <a:tr h="23449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66560"/>
                  </a:ext>
                </a:extLst>
              </a:tr>
            </a:tbl>
          </a:graphicData>
        </a:graphic>
      </p:graphicFrame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D93C3AB6-537F-3C4D-A61C-CB34CBEA55FD}"/>
              </a:ext>
            </a:extLst>
          </p:cNvPr>
          <p:cNvGraphicFramePr>
            <a:graphicFrameLocks noGrp="1"/>
          </p:cNvGraphicFramePr>
          <p:nvPr/>
        </p:nvGraphicFramePr>
        <p:xfrm>
          <a:off x="5612299" y="2398521"/>
          <a:ext cx="89673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20542235"/>
                    </a:ext>
                  </a:extLst>
                </a:gridCol>
                <a:gridCol w="240086">
                  <a:extLst>
                    <a:ext uri="{9D8B030D-6E8A-4147-A177-3AD203B41FA5}">
                      <a16:colId xmlns:a16="http://schemas.microsoft.com/office/drawing/2014/main" val="3547023663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3508913066"/>
                    </a:ext>
                  </a:extLst>
                </a:gridCol>
                <a:gridCol w="224183">
                  <a:extLst>
                    <a:ext uri="{9D8B030D-6E8A-4147-A177-3AD203B41FA5}">
                      <a16:colId xmlns:a16="http://schemas.microsoft.com/office/drawing/2014/main" val="2750496688"/>
                    </a:ext>
                  </a:extLst>
                </a:gridCol>
              </a:tblGrid>
              <a:tr h="23449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A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665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F38AAD3-36EA-A347-957A-92DB85B12E02}"/>
              </a:ext>
            </a:extLst>
          </p:cNvPr>
          <p:cNvSpPr txBox="1"/>
          <p:nvPr/>
        </p:nvSpPr>
        <p:spPr>
          <a:xfrm>
            <a:off x="10490201" y="341327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گربه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8EEDE5-7D7C-8C42-B01B-1C9A573B85FC}"/>
              </a:ext>
            </a:extLst>
          </p:cNvPr>
          <p:cNvSpPr txBox="1"/>
          <p:nvPr/>
        </p:nvSpPr>
        <p:spPr>
          <a:xfrm>
            <a:off x="8976673" y="341327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سیاه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76255-9370-7043-9A97-962A0E2383F4}"/>
              </a:ext>
            </a:extLst>
          </p:cNvPr>
          <p:cNvSpPr txBox="1"/>
          <p:nvPr/>
        </p:nvSpPr>
        <p:spPr>
          <a:xfrm>
            <a:off x="7359373" y="3424913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همسایه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38D6C-8933-8E41-9B23-CCD0DF29DD1F}"/>
              </a:ext>
            </a:extLst>
          </p:cNvPr>
          <p:cNvSpPr txBox="1"/>
          <p:nvPr/>
        </p:nvSpPr>
        <p:spPr>
          <a:xfrm>
            <a:off x="5629032" y="1708931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موجب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F4ACB-F430-7A4F-A10D-76F5BA66B17C}"/>
              </a:ext>
            </a:extLst>
          </p:cNvPr>
          <p:cNvSpPr txBox="1"/>
          <p:nvPr/>
        </p:nvSpPr>
        <p:spPr>
          <a:xfrm>
            <a:off x="3886426" y="1721375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خسارات 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047DCC-DB9F-5E45-9576-58401D92C426}"/>
              </a:ext>
            </a:extLst>
          </p:cNvPr>
          <p:cNvSpPr txBox="1"/>
          <p:nvPr/>
        </p:nvSpPr>
        <p:spPr>
          <a:xfrm>
            <a:off x="2448620" y="169567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/>
              <a:t>شد 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5F57FE-FC39-4D4B-B91A-50AA7D5F60C0}"/>
              </a:ext>
            </a:extLst>
          </p:cNvPr>
          <p:cNvSpPr txBox="1"/>
          <p:nvPr/>
        </p:nvSpPr>
        <p:spPr>
          <a:xfrm>
            <a:off x="812032" y="16835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EOS</a:t>
            </a:r>
            <a:r>
              <a:rPr lang="fa-IR" dirty="0"/>
              <a:t> 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5152BC-9BFF-8A45-B794-C9B7A8891A37}"/>
              </a:ext>
            </a:extLst>
          </p:cNvPr>
          <p:cNvCxnSpPr>
            <a:stCxn id="17" idx="0"/>
            <a:endCxn id="10" idx="2"/>
          </p:cNvCxnSpPr>
          <p:nvPr/>
        </p:nvCxnSpPr>
        <p:spPr>
          <a:xfrm flipV="1">
            <a:off x="10784513" y="3155345"/>
            <a:ext cx="4966" cy="257933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164213-F8F8-9641-808F-F3BC42DC0395}"/>
              </a:ext>
            </a:extLst>
          </p:cNvPr>
          <p:cNvCxnSpPr>
            <a:cxnSpLocks/>
            <a:stCxn id="18" idx="0"/>
            <a:endCxn id="9" idx="2"/>
          </p:cNvCxnSpPr>
          <p:nvPr/>
        </p:nvCxnSpPr>
        <p:spPr>
          <a:xfrm flipV="1">
            <a:off x="9311861" y="3155345"/>
            <a:ext cx="0" cy="257933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B16B28D-04A4-5540-A0A2-0BF904CCBC48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V="1">
            <a:off x="7857266" y="3155345"/>
            <a:ext cx="3481" cy="26956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D6841F8-1966-7C4E-911E-0955E622900D}"/>
              </a:ext>
            </a:extLst>
          </p:cNvPr>
          <p:cNvGrpSpPr/>
          <p:nvPr/>
        </p:nvGrpSpPr>
        <p:grpSpPr>
          <a:xfrm>
            <a:off x="1150733" y="2052884"/>
            <a:ext cx="4909932" cy="345638"/>
            <a:chOff x="1150733" y="1818281"/>
            <a:chExt cx="4909932" cy="655661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650DA87-2AF4-FF47-86D5-472B0BD73463}"/>
                </a:ext>
              </a:extLst>
            </p:cNvPr>
            <p:cNvCxnSpPr>
              <a:cxnSpLocks/>
              <a:stCxn id="14" idx="0"/>
              <a:endCxn id="20" idx="2"/>
            </p:cNvCxnSpPr>
            <p:nvPr/>
          </p:nvCxnSpPr>
          <p:spPr>
            <a:xfrm flipH="1" flipV="1">
              <a:off x="6051584" y="1866425"/>
              <a:ext cx="9081" cy="607517"/>
            </a:xfrm>
            <a:prstGeom prst="straightConnector1">
              <a:avLst/>
            </a:prstGeom>
            <a:ln w="190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93E139-C2A2-B946-AA23-9C0141C78ABB}"/>
                </a:ext>
              </a:extLst>
            </p:cNvPr>
            <p:cNvCxnSpPr>
              <a:cxnSpLocks/>
              <a:stCxn id="13" idx="0"/>
              <a:endCxn id="21" idx="2"/>
            </p:cNvCxnSpPr>
            <p:nvPr/>
          </p:nvCxnSpPr>
          <p:spPr>
            <a:xfrm flipV="1">
              <a:off x="4410769" y="1890031"/>
              <a:ext cx="0" cy="583911"/>
            </a:xfrm>
            <a:prstGeom prst="straightConnector1">
              <a:avLst/>
            </a:prstGeom>
            <a:ln w="190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4ECA3BE-DAC0-E746-A40E-84B23DCAA25F}"/>
                </a:ext>
              </a:extLst>
            </p:cNvPr>
            <p:cNvCxnSpPr>
              <a:cxnSpLocks/>
              <a:stCxn id="12" idx="0"/>
              <a:endCxn id="23" idx="2"/>
            </p:cNvCxnSpPr>
            <p:nvPr/>
          </p:nvCxnSpPr>
          <p:spPr>
            <a:xfrm flipH="1" flipV="1">
              <a:off x="2753351" y="1841287"/>
              <a:ext cx="7522" cy="632655"/>
            </a:xfrm>
            <a:prstGeom prst="straightConnector1">
              <a:avLst/>
            </a:prstGeom>
            <a:ln w="190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BC42077-26E3-8345-A9F1-C85E9A8A9C17}"/>
                </a:ext>
              </a:extLst>
            </p:cNvPr>
            <p:cNvCxnSpPr>
              <a:cxnSpLocks/>
              <a:stCxn id="11" idx="0"/>
              <a:endCxn id="24" idx="2"/>
            </p:cNvCxnSpPr>
            <p:nvPr/>
          </p:nvCxnSpPr>
          <p:spPr>
            <a:xfrm flipV="1">
              <a:off x="1150733" y="1818281"/>
              <a:ext cx="495" cy="655661"/>
            </a:xfrm>
            <a:prstGeom prst="straightConnector1">
              <a:avLst/>
            </a:prstGeom>
            <a:ln w="1905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270A66-221C-AC4C-9C02-A0D3D76B79A1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9760227" y="3018185"/>
            <a:ext cx="580886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BBA9E-ED6F-4B47-9C7C-2DAACE0FD216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8309113" y="3018185"/>
            <a:ext cx="554382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14B9589-2C2E-254D-83F2-FDB430CE4F80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4859135" y="2535681"/>
            <a:ext cx="753164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09E3F4-8A2D-AF4A-9733-1FC56371FF20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3209239" y="2535681"/>
            <a:ext cx="753164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58E022F-F974-B343-B13B-276EF7703641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1599099" y="2535681"/>
            <a:ext cx="713408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8627031-1AB3-694E-85B1-66F3ED7886BF}"/>
              </a:ext>
            </a:extLst>
          </p:cNvPr>
          <p:cNvGrpSpPr/>
          <p:nvPr/>
        </p:nvGrpSpPr>
        <p:grpSpPr>
          <a:xfrm>
            <a:off x="1123255" y="2709966"/>
            <a:ext cx="6282508" cy="312512"/>
            <a:chOff x="1123255" y="2672842"/>
            <a:chExt cx="6282508" cy="1007951"/>
          </a:xfrm>
        </p:grpSpPr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75C732A8-84E5-2545-976D-92465F7F06C7}"/>
                </a:ext>
              </a:extLst>
            </p:cNvPr>
            <p:cNvCxnSpPr>
              <a:endCxn id="14" idx="2"/>
            </p:cNvCxnSpPr>
            <p:nvPr/>
          </p:nvCxnSpPr>
          <p:spPr>
            <a:xfrm rot="10800000">
              <a:off x="6060665" y="2672842"/>
              <a:ext cx="1345098" cy="1007951"/>
            </a:xfrm>
            <a:prstGeom prst="bentConnector2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D6E1337-13F0-BE46-A54D-5F2C939588C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410769" y="2672842"/>
              <a:ext cx="1640814" cy="1007950"/>
            </a:xfrm>
            <a:prstGeom prst="bentConnector3">
              <a:avLst>
                <a:gd name="adj1" fmla="val 100075"/>
              </a:avLst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A972306E-3CD4-2E40-8966-924C41A8CEE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60873" y="2672842"/>
              <a:ext cx="1640814" cy="1007950"/>
            </a:xfrm>
            <a:prstGeom prst="bentConnector3">
              <a:avLst>
                <a:gd name="adj1" fmla="val 100075"/>
              </a:avLst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>
              <a:extLst>
                <a:ext uri="{FF2B5EF4-FFF2-40B4-BE49-F238E27FC236}">
                  <a16:creationId xmlns:a16="http://schemas.microsoft.com/office/drawing/2014/main" id="{303FE9C0-75ED-B14F-B8BB-9252B217999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23255" y="2672842"/>
              <a:ext cx="1640814" cy="1007950"/>
            </a:xfrm>
            <a:prstGeom prst="bentConnector3">
              <a:avLst>
                <a:gd name="adj1" fmla="val 100075"/>
              </a:avLst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D86AEA6-2B65-824A-A4C5-A3CE3090ED48}"/>
              </a:ext>
            </a:extLst>
          </p:cNvPr>
          <p:cNvCxnSpPr/>
          <p:nvPr/>
        </p:nvCxnSpPr>
        <p:spPr>
          <a:xfrm>
            <a:off x="6877878" y="4028663"/>
            <a:ext cx="4585252" cy="0"/>
          </a:xfrm>
          <a:prstGeom prst="straightConnector1">
            <a:avLst/>
          </a:prstGeom>
          <a:ln w="28575"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57EC9FF-46AE-DB4A-A8A0-4E034B62092B}"/>
              </a:ext>
            </a:extLst>
          </p:cNvPr>
          <p:cNvSpPr txBox="1"/>
          <p:nvPr/>
        </p:nvSpPr>
        <p:spPr>
          <a:xfrm>
            <a:off x="8758347" y="3832514"/>
            <a:ext cx="9621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FB2D8FB-74DF-974E-A049-C502301063F5}"/>
              </a:ext>
            </a:extLst>
          </p:cNvPr>
          <p:cNvCxnSpPr>
            <a:cxnSpLocks/>
          </p:cNvCxnSpPr>
          <p:nvPr/>
        </p:nvCxnSpPr>
        <p:spPr>
          <a:xfrm>
            <a:off x="838200" y="4028663"/>
            <a:ext cx="5542722" cy="0"/>
          </a:xfrm>
          <a:prstGeom prst="straightConnector1">
            <a:avLst/>
          </a:prstGeom>
          <a:ln w="28575"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B4F2937-4D88-E74A-BD48-C183F2BEC705}"/>
              </a:ext>
            </a:extLst>
          </p:cNvPr>
          <p:cNvSpPr txBox="1"/>
          <p:nvPr/>
        </p:nvSpPr>
        <p:spPr>
          <a:xfrm>
            <a:off x="3235746" y="3832514"/>
            <a:ext cx="9637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97D917-0076-5243-881D-6D1F6CF5F889}"/>
              </a:ext>
            </a:extLst>
          </p:cNvPr>
          <p:cNvSpPr/>
          <p:nvPr/>
        </p:nvSpPr>
        <p:spPr>
          <a:xfrm>
            <a:off x="89652" y="6388789"/>
            <a:ext cx="6814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huggingface.co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bolbolzaban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gpt2-persian</a:t>
            </a:r>
            <a:endParaRPr lang="en-US" sz="2000" b="1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545"/>
                </a:solidFill>
              </a:rPr>
              <a:t>✓ </a:t>
            </a:r>
            <a:r>
              <a:rPr lang="en-US" dirty="0"/>
              <a:t>Encoder-decoders</a:t>
            </a:r>
            <a:r>
              <a:rPr lang="en-US" b="0" dirty="0"/>
              <a:t> are convenient frameworks for </a:t>
            </a:r>
            <a:r>
              <a:rPr lang="en-US" dirty="0"/>
              <a:t>text-in text-out </a:t>
            </a:r>
            <a:r>
              <a:rPr lang="en-US" b="0" dirty="0"/>
              <a:t>tasks, </a:t>
            </a:r>
            <a:br>
              <a:rPr lang="en-US" b="0" dirty="0"/>
            </a:br>
            <a:r>
              <a:rPr lang="en-US" b="0" dirty="0"/>
              <a:t>for enough training instances.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44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2AA4-3C54-8C4F-A9B4-0ACD8462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Multilinguality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10F39-529E-834D-A1D7-D2E0E3C4D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C88C86-679F-F64B-82CC-22CF3EA5F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Pre-train on a many languages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1BBF2C9-ACDC-E948-A529-5F52EFC71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5" b="11127"/>
          <a:stretch/>
        </p:blipFill>
        <p:spPr bwMode="auto">
          <a:xfrm>
            <a:off x="2098623" y="2329227"/>
            <a:ext cx="7848397" cy="354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093B92-96CD-0A48-9894-58AE9530C936}"/>
              </a:ext>
            </a:extLst>
          </p:cNvPr>
          <p:cNvSpPr/>
          <p:nvPr/>
        </p:nvSpPr>
        <p:spPr>
          <a:xfrm>
            <a:off x="89652" y="6059007"/>
            <a:ext cx="102002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mT5: </a:t>
            </a:r>
            <a:r>
              <a:rPr lang="en-US" sz="2000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https://github.com/google-research/multilingual-t5</a:t>
            </a:r>
            <a:r>
              <a:rPr lang="en-US" sz="2000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ultilingual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bert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https://huggingface.co/bert-base-multilingual-cased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84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11AD-943A-8C4B-A31D-0778B1CB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for Persian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4F10-D973-244B-B754-871F06535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71282" cy="4351338"/>
          </a:xfrm>
        </p:spPr>
        <p:txBody>
          <a:bodyPr/>
          <a:lstStyle/>
          <a:p>
            <a:r>
              <a:rPr lang="en-US" dirty="0"/>
              <a:t>Multilingual models work pretty well for Persian!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88DE1-C17F-EE47-90F1-304BA825C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7D5B64F1-954D-5A45-A4F7-0CC976A57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15"/>
          <a:stretch/>
        </p:blipFill>
        <p:spPr>
          <a:xfrm>
            <a:off x="8270111" y="1503414"/>
            <a:ext cx="3907667" cy="28267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750C08-BDB8-3D43-BC41-BCDB41C8D9AD}"/>
              </a:ext>
            </a:extLst>
          </p:cNvPr>
          <p:cNvSpPr/>
          <p:nvPr/>
        </p:nvSpPr>
        <p:spPr>
          <a:xfrm>
            <a:off x="358992" y="2762272"/>
            <a:ext cx="3938071" cy="28267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dirty="0"/>
              <a:t>قاره آمریکا در چه سالی کشف شد؟ </a:t>
            </a:r>
            <a:endParaRPr lang="en-US" dirty="0"/>
          </a:p>
          <a:p>
            <a:pPr algn="ctr" rtl="1"/>
            <a:br>
              <a:rPr lang="en-US" dirty="0"/>
            </a:br>
            <a:r>
              <a:rPr lang="fa-IR" sz="1400" dirty="0" err="1"/>
              <a:t>یش</a:t>
            </a:r>
            <a:r>
              <a:rPr lang="fa-IR" sz="1400" dirty="0"/>
              <a:t> از ده هزار سال است که </a:t>
            </a:r>
            <a:r>
              <a:rPr lang="fa-IR" sz="1400" dirty="0" err="1"/>
              <a:t>انسان‌ها</a:t>
            </a:r>
            <a:r>
              <a:rPr lang="fa-IR" sz="1400" dirty="0"/>
              <a:t> در </a:t>
            </a:r>
            <a:r>
              <a:rPr lang="fa-IR" sz="1400" dirty="0" err="1"/>
              <a:t>قارهٔ</a:t>
            </a:r>
            <a:r>
              <a:rPr lang="fa-IR" sz="1400" dirty="0"/>
              <a:t> آمریکا زندگی </a:t>
            </a:r>
            <a:r>
              <a:rPr lang="fa-IR" sz="1400" dirty="0" err="1"/>
              <a:t>می‌کنند</a:t>
            </a:r>
            <a:r>
              <a:rPr lang="fa-IR" sz="1400" dirty="0"/>
              <a:t>. قاره آمریکا توسط کریستف کلمب و در سال ۱۴۹۲ کشف شد اما او به اشتباه فکر کرد که آنجا هندوستان است اما </a:t>
            </a:r>
            <a:r>
              <a:rPr lang="fa-IR" sz="1400" dirty="0" err="1"/>
              <a:t>مدت‌ها</a:t>
            </a:r>
            <a:r>
              <a:rPr lang="fa-IR" sz="1400" dirty="0"/>
              <a:t> بعد </a:t>
            </a:r>
            <a:r>
              <a:rPr lang="fa-IR" sz="1400" dirty="0" err="1"/>
              <a:t>آمریگو</a:t>
            </a:r>
            <a:r>
              <a:rPr lang="fa-IR" sz="1400" dirty="0"/>
              <a:t> </a:t>
            </a:r>
            <a:r>
              <a:rPr lang="fa-IR" sz="1400" dirty="0" err="1"/>
              <a:t>وسپوچی</a:t>
            </a:r>
            <a:r>
              <a:rPr lang="fa-IR" sz="1400" dirty="0"/>
              <a:t> اعلام کرد که این قاره جدیدی است. اما تاریخ آمریکا به عنوان یک کشور مستقل به سال ۱۷۸۳ میلادی </a:t>
            </a:r>
            <a:r>
              <a:rPr lang="fa-IR" sz="1400" dirty="0" err="1"/>
              <a:t>بازمی‌گردد</a:t>
            </a:r>
            <a:r>
              <a:rPr lang="fa-IR" sz="1400" dirty="0"/>
              <a:t> که در آن آمریکا بر طبق </a:t>
            </a:r>
            <a:r>
              <a:rPr lang="fa-IR" sz="1400" dirty="0" err="1"/>
              <a:t>معاهدهٔ</a:t>
            </a:r>
            <a:r>
              <a:rPr lang="fa-IR" sz="1400" dirty="0"/>
              <a:t> پاریس به رسمیت شناخته گردید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90CC8D-9D0A-FE4C-9B2F-2D0DF2502237}"/>
              </a:ext>
            </a:extLst>
          </p:cNvPr>
          <p:cNvSpPr/>
          <p:nvPr/>
        </p:nvSpPr>
        <p:spPr>
          <a:xfrm>
            <a:off x="4872994" y="3674164"/>
            <a:ext cx="1438159" cy="99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Language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473E0B-9755-A744-A9B2-687AFBD14D4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297063" y="4171121"/>
            <a:ext cx="575931" cy="451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5584E1-7EDF-D646-98BC-7081FC2569A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6311153" y="4171121"/>
            <a:ext cx="515971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6DD60D-89B2-FB4A-ABE4-31FFC1AC0B78}"/>
              </a:ext>
            </a:extLst>
          </p:cNvPr>
          <p:cNvSpPr/>
          <p:nvPr/>
        </p:nvSpPr>
        <p:spPr>
          <a:xfrm>
            <a:off x="6827124" y="3822438"/>
            <a:ext cx="1094329" cy="69736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dirty="0"/>
              <a:t>۱۴۹۲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254E4-2CCC-CD4F-B6EA-69DB20C6B373}"/>
              </a:ext>
            </a:extLst>
          </p:cNvPr>
          <p:cNvSpPr/>
          <p:nvPr/>
        </p:nvSpPr>
        <p:spPr>
          <a:xfrm>
            <a:off x="89652" y="6059007"/>
            <a:ext cx="5545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https://github.com/persiannlp/parsinlu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https://huggingface.co/persiannlp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5" name="Picture 2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ADD50ACA-7E87-6B45-AE37-18E878BAE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34" b="28519"/>
          <a:stretch/>
        </p:blipFill>
        <p:spPr>
          <a:xfrm>
            <a:off x="8279744" y="4288268"/>
            <a:ext cx="3907667" cy="993913"/>
          </a:xfrm>
          <a:prstGeom prst="rect">
            <a:avLst/>
          </a:prstGeom>
        </p:spPr>
      </p:pic>
      <p:pic>
        <p:nvPicPr>
          <p:cNvPr id="26" name="Picture 25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7759AA8-B075-BE40-927C-3A9F39E8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99"/>
          <a:stretch/>
        </p:blipFill>
        <p:spPr>
          <a:xfrm>
            <a:off x="8255091" y="5282181"/>
            <a:ext cx="3907667" cy="15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7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545"/>
                </a:solidFill>
              </a:rPr>
              <a:t>✓ </a:t>
            </a:r>
            <a:r>
              <a:rPr lang="en-US" dirty="0"/>
              <a:t>Multi-lingual LMs</a:t>
            </a:r>
            <a:r>
              <a:rPr lang="en-US" b="0" dirty="0"/>
              <a:t> have been successful in transfer across languages.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7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NLP solved? Are we done? 🤔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36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98" y="1360458"/>
            <a:ext cx="3164986" cy="1780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clipart442520.png" descr="clipart4425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438" y="3978098"/>
            <a:ext cx="1482038" cy="2007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hiclipart.com (7).png" descr="hiclipart.com (7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63" y="1649088"/>
            <a:ext cx="1355184" cy="4537423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Callout"/>
          <p:cNvSpPr/>
          <p:nvPr/>
        </p:nvSpPr>
        <p:spPr>
          <a:xfrm>
            <a:off x="1789051" y="3059203"/>
            <a:ext cx="2345135" cy="957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542" y="9694"/>
                </a:lnTo>
                <a:lnTo>
                  <a:pt x="2542" y="20884"/>
                </a:lnTo>
                <a:cubicBezTo>
                  <a:pt x="2542" y="21279"/>
                  <a:pt x="2673" y="21600"/>
                  <a:pt x="2835" y="21600"/>
                </a:cubicBezTo>
                <a:lnTo>
                  <a:pt x="21308" y="21600"/>
                </a:lnTo>
                <a:cubicBezTo>
                  <a:pt x="21469" y="21600"/>
                  <a:pt x="21600" y="21279"/>
                  <a:pt x="21600" y="20884"/>
                </a:cubicBezTo>
                <a:lnTo>
                  <a:pt x="21600" y="7994"/>
                </a:lnTo>
                <a:cubicBezTo>
                  <a:pt x="21600" y="7598"/>
                  <a:pt x="21469" y="7278"/>
                  <a:pt x="21308" y="7278"/>
                </a:cubicBezTo>
                <a:lnTo>
                  <a:pt x="3447" y="727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spcBef>
                <a:spcPts val="0"/>
              </a:spcBef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Canela Bold"/>
              </a:defRPr>
            </a:pPr>
            <a:endParaRPr sz="1600"/>
          </a:p>
        </p:txBody>
      </p:sp>
      <p:sp>
        <p:nvSpPr>
          <p:cNvPr id="346" name="The cat eats."/>
          <p:cNvSpPr txBox="1"/>
          <p:nvPr/>
        </p:nvSpPr>
        <p:spPr>
          <a:xfrm>
            <a:off x="2131305" y="3539921"/>
            <a:ext cx="144430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The cat eats.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7609985" y="5092589"/>
            <a:ext cx="3447605" cy="1711426"/>
            <a:chOff x="0" y="0"/>
            <a:chExt cx="7968140" cy="4344911"/>
          </a:xfrm>
        </p:grpSpPr>
        <p:pic>
          <p:nvPicPr>
            <p:cNvPr id="34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4170" y="0"/>
              <a:ext cx="3456805" cy="27179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8" name="clipart442520.png" descr="clipart44252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30429"/>
              <a:ext cx="2964076" cy="4014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9" name="Callout"/>
            <p:cNvSpPr/>
            <p:nvPr/>
          </p:nvSpPr>
          <p:spPr>
            <a:xfrm>
              <a:off x="2688114" y="2117069"/>
              <a:ext cx="5280026" cy="1915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258" y="9694"/>
                  </a:lnTo>
                  <a:lnTo>
                    <a:pt x="2258" y="20884"/>
                  </a:lnTo>
                  <a:cubicBezTo>
                    <a:pt x="2258" y="21279"/>
                    <a:pt x="2375" y="21600"/>
                    <a:pt x="2518" y="21600"/>
                  </a:cubicBezTo>
                  <a:lnTo>
                    <a:pt x="21340" y="21600"/>
                  </a:lnTo>
                  <a:cubicBezTo>
                    <a:pt x="21484" y="21600"/>
                    <a:pt x="21600" y="21279"/>
                    <a:pt x="21600" y="20884"/>
                  </a:cubicBezTo>
                  <a:lnTo>
                    <a:pt x="21600" y="7994"/>
                  </a:lnTo>
                  <a:cubicBezTo>
                    <a:pt x="21600" y="7598"/>
                    <a:pt x="21484" y="7278"/>
                    <a:pt x="21340" y="7278"/>
                  </a:cubicBezTo>
                  <a:lnTo>
                    <a:pt x="3062" y="72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nela Bold"/>
                </a:defRPr>
              </a:pPr>
              <a:endParaRPr sz="1600"/>
            </a:p>
          </p:txBody>
        </p:sp>
        <p:sp>
          <p:nvSpPr>
            <p:cNvPr id="350" name="The cat eats."/>
            <p:cNvSpPr txBox="1"/>
            <p:nvPr/>
          </p:nvSpPr>
          <p:spPr>
            <a:xfrm>
              <a:off x="3372623" y="3078507"/>
              <a:ext cx="288861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t>The cat eats.</a:t>
              </a:r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7578297" y="3454596"/>
            <a:ext cx="3447605" cy="1626686"/>
            <a:chOff x="0" y="0"/>
            <a:chExt cx="7968140" cy="4129776"/>
          </a:xfrm>
        </p:grpSpPr>
        <p:sp>
          <p:nvSpPr>
            <p:cNvPr id="352" name="The cat sleeps."/>
            <p:cNvSpPr txBox="1"/>
            <p:nvPr/>
          </p:nvSpPr>
          <p:spPr>
            <a:xfrm>
              <a:off x="3372623" y="2863369"/>
              <a:ext cx="333104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t>The cat sleeps.</a:t>
              </a:r>
            </a:p>
          </p:txBody>
        </p:sp>
        <p:grpSp>
          <p:nvGrpSpPr>
            <p:cNvPr id="356" name="Group"/>
            <p:cNvGrpSpPr/>
            <p:nvPr/>
          </p:nvGrpSpPr>
          <p:grpSpPr>
            <a:xfrm>
              <a:off x="0" y="0"/>
              <a:ext cx="7968140" cy="4129776"/>
              <a:chOff x="0" y="0"/>
              <a:chExt cx="7968139" cy="4129775"/>
            </a:xfrm>
          </p:grpSpPr>
          <p:pic>
            <p:nvPicPr>
              <p:cNvPr id="353" name="clipart442520.png" descr="clipart442520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5294"/>
                <a:ext cx="2964076" cy="40144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4" name="Callout"/>
              <p:cNvSpPr/>
              <p:nvPr/>
            </p:nvSpPr>
            <p:spPr>
              <a:xfrm>
                <a:off x="2688114" y="1901933"/>
                <a:ext cx="5280026" cy="1915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258" y="9694"/>
                    </a:lnTo>
                    <a:lnTo>
                      <a:pt x="2258" y="20884"/>
                    </a:lnTo>
                    <a:cubicBezTo>
                      <a:pt x="2258" y="21279"/>
                      <a:pt x="2375" y="21600"/>
                      <a:pt x="2518" y="21600"/>
                    </a:cubicBezTo>
                    <a:lnTo>
                      <a:pt x="21340" y="21600"/>
                    </a:lnTo>
                    <a:cubicBezTo>
                      <a:pt x="21484" y="21600"/>
                      <a:pt x="21600" y="21279"/>
                      <a:pt x="21600" y="20884"/>
                    </a:cubicBezTo>
                    <a:lnTo>
                      <a:pt x="21600" y="7994"/>
                    </a:lnTo>
                    <a:cubicBezTo>
                      <a:pt x="21600" y="7598"/>
                      <a:pt x="21484" y="7278"/>
                      <a:pt x="21340" y="7278"/>
                    </a:cubicBezTo>
                    <a:lnTo>
                      <a:pt x="3062" y="727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>
                  <a:spcBef>
                    <a:spcPts val="0"/>
                  </a:spcBef>
                  <a:defRPr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nela Bold"/>
                  </a:defRPr>
                </a:pPr>
                <a:endParaRPr sz="1600"/>
              </a:p>
            </p:txBody>
          </p:sp>
          <p:pic>
            <p:nvPicPr>
              <p:cNvPr id="355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4401" y="0"/>
                <a:ext cx="4469217" cy="25139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62" name="Group"/>
          <p:cNvGrpSpPr/>
          <p:nvPr/>
        </p:nvGrpSpPr>
        <p:grpSpPr>
          <a:xfrm>
            <a:off x="7624794" y="1579497"/>
            <a:ext cx="3447605" cy="1583552"/>
            <a:chOff x="0" y="0"/>
            <a:chExt cx="7968140" cy="4020268"/>
          </a:xfrm>
        </p:grpSpPr>
        <p:pic>
          <p:nvPicPr>
            <p:cNvPr id="358" name="clipart442520.png" descr="clipart44252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786"/>
              <a:ext cx="2964076" cy="4014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9" name="Callout"/>
            <p:cNvSpPr/>
            <p:nvPr/>
          </p:nvSpPr>
          <p:spPr>
            <a:xfrm>
              <a:off x="2688114" y="1792426"/>
              <a:ext cx="5280026" cy="1915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258" y="9694"/>
                  </a:lnTo>
                  <a:lnTo>
                    <a:pt x="2258" y="20884"/>
                  </a:lnTo>
                  <a:cubicBezTo>
                    <a:pt x="2258" y="21279"/>
                    <a:pt x="2375" y="21600"/>
                    <a:pt x="2518" y="21600"/>
                  </a:cubicBezTo>
                  <a:lnTo>
                    <a:pt x="21340" y="21600"/>
                  </a:lnTo>
                  <a:cubicBezTo>
                    <a:pt x="21484" y="21600"/>
                    <a:pt x="21600" y="21279"/>
                    <a:pt x="21600" y="20884"/>
                  </a:cubicBezTo>
                  <a:lnTo>
                    <a:pt x="21600" y="7994"/>
                  </a:lnTo>
                  <a:cubicBezTo>
                    <a:pt x="21600" y="7598"/>
                    <a:pt x="21484" y="7278"/>
                    <a:pt x="21340" y="7278"/>
                  </a:cubicBezTo>
                  <a:lnTo>
                    <a:pt x="3062" y="72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nela Bold"/>
                </a:defRPr>
              </a:pPr>
              <a:endParaRPr sz="1600"/>
            </a:p>
          </p:txBody>
        </p:sp>
        <p:sp>
          <p:nvSpPr>
            <p:cNvPr id="360" name="The cat drinks."/>
            <p:cNvSpPr txBox="1"/>
            <p:nvPr/>
          </p:nvSpPr>
          <p:spPr>
            <a:xfrm>
              <a:off x="3372623" y="2753864"/>
              <a:ext cx="343324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t>The cat drinks.</a:t>
              </a:r>
            </a:p>
          </p:txBody>
        </p:sp>
        <p:pic>
          <p:nvPicPr>
            <p:cNvPr id="36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0224" y="0"/>
              <a:ext cx="3594539" cy="2393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7" name="Group"/>
          <p:cNvGrpSpPr/>
          <p:nvPr/>
        </p:nvGrpSpPr>
        <p:grpSpPr>
          <a:xfrm>
            <a:off x="4650416" y="2405437"/>
            <a:ext cx="1696152" cy="1932166"/>
            <a:chOff x="0" y="0"/>
            <a:chExt cx="3392303" cy="3864330"/>
          </a:xfrm>
        </p:grpSpPr>
        <p:pic>
          <p:nvPicPr>
            <p:cNvPr id="364" name="dlf.pt-thought-bubble-sketch-png-4678265.png" descr="dlf.pt-thought-bubble-sketch-png-4678265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0"/>
              <a:ext cx="3392303" cy="3864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Abstract cat"/>
            <p:cNvSpPr txBox="1"/>
            <p:nvPr/>
          </p:nvSpPr>
          <p:spPr>
            <a:xfrm>
              <a:off x="214206" y="510616"/>
              <a:ext cx="2964075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ctr">
                <a:defRPr sz="2900">
                  <a:solidFill>
                    <a:srgbClr val="000000"/>
                  </a:solidFill>
                </a:defRPr>
              </a:lvl1pPr>
            </a:lstStyle>
            <a:p>
              <a:r>
                <a:rPr sz="1450"/>
                <a:t>Abstract cat</a:t>
              </a:r>
            </a:p>
          </p:txBody>
        </p:sp>
        <p:sp>
          <p:nvSpPr>
            <p:cNvPr id="366" name="Sitting Cat"/>
            <p:cNvSpPr/>
            <p:nvPr/>
          </p:nvSpPr>
          <p:spPr>
            <a:xfrm>
              <a:off x="1004831" y="1027971"/>
              <a:ext cx="1382825" cy="1132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587" extrusionOk="0">
                  <a:moveTo>
                    <a:pt x="17781" y="2"/>
                  </a:moveTo>
                  <a:cubicBezTo>
                    <a:pt x="17756" y="8"/>
                    <a:pt x="17731" y="21"/>
                    <a:pt x="17710" y="44"/>
                  </a:cubicBezTo>
                  <a:cubicBezTo>
                    <a:pt x="17322" y="478"/>
                    <a:pt x="16998" y="1143"/>
                    <a:pt x="16854" y="1697"/>
                  </a:cubicBezTo>
                  <a:cubicBezTo>
                    <a:pt x="16817" y="1842"/>
                    <a:pt x="16743" y="1962"/>
                    <a:pt x="16637" y="2041"/>
                  </a:cubicBezTo>
                  <a:cubicBezTo>
                    <a:pt x="15872" y="2594"/>
                    <a:pt x="15930" y="4148"/>
                    <a:pt x="15574" y="5512"/>
                  </a:cubicBezTo>
                  <a:cubicBezTo>
                    <a:pt x="15277" y="6638"/>
                    <a:pt x="14071" y="7073"/>
                    <a:pt x="13306" y="7429"/>
                  </a:cubicBezTo>
                  <a:cubicBezTo>
                    <a:pt x="12541" y="7791"/>
                    <a:pt x="7195" y="10380"/>
                    <a:pt x="7195" y="16547"/>
                  </a:cubicBezTo>
                  <a:cubicBezTo>
                    <a:pt x="7068" y="19307"/>
                    <a:pt x="6195" y="19796"/>
                    <a:pt x="4474" y="19796"/>
                  </a:cubicBezTo>
                  <a:cubicBezTo>
                    <a:pt x="2752" y="19796"/>
                    <a:pt x="1594" y="17805"/>
                    <a:pt x="1228" y="16922"/>
                  </a:cubicBezTo>
                  <a:cubicBezTo>
                    <a:pt x="776" y="15822"/>
                    <a:pt x="-319" y="16435"/>
                    <a:pt x="90" y="17529"/>
                  </a:cubicBezTo>
                  <a:cubicBezTo>
                    <a:pt x="420" y="18405"/>
                    <a:pt x="1859" y="21587"/>
                    <a:pt x="4612" y="21587"/>
                  </a:cubicBezTo>
                  <a:cubicBezTo>
                    <a:pt x="6806" y="21587"/>
                    <a:pt x="7880" y="20850"/>
                    <a:pt x="8225" y="20553"/>
                  </a:cubicBezTo>
                  <a:cubicBezTo>
                    <a:pt x="8294" y="20494"/>
                    <a:pt x="8390" y="20513"/>
                    <a:pt x="8432" y="20605"/>
                  </a:cubicBezTo>
                  <a:cubicBezTo>
                    <a:pt x="8677" y="21106"/>
                    <a:pt x="9086" y="21587"/>
                    <a:pt x="9606" y="21587"/>
                  </a:cubicBezTo>
                  <a:cubicBezTo>
                    <a:pt x="9606" y="21587"/>
                    <a:pt x="14480" y="21587"/>
                    <a:pt x="14847" y="21587"/>
                  </a:cubicBezTo>
                  <a:cubicBezTo>
                    <a:pt x="15214" y="21587"/>
                    <a:pt x="15420" y="21369"/>
                    <a:pt x="15436" y="20941"/>
                  </a:cubicBezTo>
                  <a:cubicBezTo>
                    <a:pt x="15452" y="20565"/>
                    <a:pt x="15265" y="20138"/>
                    <a:pt x="14840" y="20138"/>
                  </a:cubicBezTo>
                  <a:cubicBezTo>
                    <a:pt x="14038" y="20138"/>
                    <a:pt x="13740" y="19077"/>
                    <a:pt x="14389" y="18556"/>
                  </a:cubicBezTo>
                  <a:cubicBezTo>
                    <a:pt x="14915" y="18128"/>
                    <a:pt x="15495" y="17641"/>
                    <a:pt x="16069" y="17107"/>
                  </a:cubicBezTo>
                  <a:cubicBezTo>
                    <a:pt x="16128" y="17054"/>
                    <a:pt x="16206" y="17094"/>
                    <a:pt x="16222" y="17173"/>
                  </a:cubicBezTo>
                  <a:cubicBezTo>
                    <a:pt x="16519" y="18800"/>
                    <a:pt x="17126" y="21587"/>
                    <a:pt x="17796" y="21587"/>
                  </a:cubicBezTo>
                  <a:cubicBezTo>
                    <a:pt x="18742" y="21587"/>
                    <a:pt x="18470" y="21587"/>
                    <a:pt x="18847" y="21587"/>
                  </a:cubicBezTo>
                  <a:cubicBezTo>
                    <a:pt x="19224" y="21587"/>
                    <a:pt x="19437" y="21356"/>
                    <a:pt x="19437" y="20908"/>
                  </a:cubicBezTo>
                  <a:cubicBezTo>
                    <a:pt x="19437" y="20512"/>
                    <a:pt x="19220" y="20151"/>
                    <a:pt x="18779" y="20066"/>
                  </a:cubicBezTo>
                  <a:cubicBezTo>
                    <a:pt x="18582" y="20026"/>
                    <a:pt x="18417" y="19854"/>
                    <a:pt x="18364" y="19611"/>
                  </a:cubicBezTo>
                  <a:cubicBezTo>
                    <a:pt x="18146" y="18655"/>
                    <a:pt x="18051" y="16896"/>
                    <a:pt x="18115" y="15005"/>
                  </a:cubicBezTo>
                  <a:cubicBezTo>
                    <a:pt x="18120" y="14900"/>
                    <a:pt x="18151" y="14808"/>
                    <a:pt x="18204" y="14729"/>
                  </a:cubicBezTo>
                  <a:cubicBezTo>
                    <a:pt x="19065" y="13537"/>
                    <a:pt x="19666" y="12212"/>
                    <a:pt x="19666" y="10809"/>
                  </a:cubicBezTo>
                  <a:cubicBezTo>
                    <a:pt x="19666" y="8826"/>
                    <a:pt x="18890" y="8266"/>
                    <a:pt x="19325" y="6224"/>
                  </a:cubicBezTo>
                  <a:cubicBezTo>
                    <a:pt x="19517" y="5335"/>
                    <a:pt x="20101" y="5182"/>
                    <a:pt x="20101" y="5182"/>
                  </a:cubicBezTo>
                  <a:cubicBezTo>
                    <a:pt x="20101" y="5182"/>
                    <a:pt x="21223" y="5353"/>
                    <a:pt x="21100" y="3871"/>
                  </a:cubicBezTo>
                  <a:cubicBezTo>
                    <a:pt x="21095" y="3812"/>
                    <a:pt x="21105" y="3753"/>
                    <a:pt x="21132" y="3700"/>
                  </a:cubicBezTo>
                  <a:cubicBezTo>
                    <a:pt x="21206" y="3595"/>
                    <a:pt x="21238" y="3489"/>
                    <a:pt x="21260" y="3404"/>
                  </a:cubicBezTo>
                  <a:cubicBezTo>
                    <a:pt x="21281" y="3298"/>
                    <a:pt x="21233" y="3192"/>
                    <a:pt x="21153" y="3152"/>
                  </a:cubicBezTo>
                  <a:cubicBezTo>
                    <a:pt x="20829" y="2994"/>
                    <a:pt x="20298" y="2646"/>
                    <a:pt x="19905" y="2080"/>
                  </a:cubicBezTo>
                  <a:cubicBezTo>
                    <a:pt x="19581" y="1605"/>
                    <a:pt x="18757" y="1566"/>
                    <a:pt x="18332" y="1586"/>
                  </a:cubicBezTo>
                  <a:cubicBezTo>
                    <a:pt x="18189" y="1592"/>
                    <a:pt x="18066" y="1453"/>
                    <a:pt x="18055" y="1275"/>
                  </a:cubicBezTo>
                  <a:cubicBezTo>
                    <a:pt x="18044" y="1103"/>
                    <a:pt x="17997" y="596"/>
                    <a:pt x="17949" y="155"/>
                  </a:cubicBezTo>
                  <a:cubicBezTo>
                    <a:pt x="17937" y="46"/>
                    <a:pt x="17856" y="-13"/>
                    <a:pt x="17781" y="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nela Bold"/>
                </a:defRPr>
              </a:pPr>
              <a:endParaRPr sz="16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BE9AC5-D90D-BF4F-A344-A8F538C4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Generalize from Few Examples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 advAuto="0"/>
      <p:bldP spid="357" grpId="0" animBg="1" advAuto="0"/>
      <p:bldP spid="362" grpId="0" animBg="1" advAuto="0"/>
      <p:bldP spid="367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58" y="1367396"/>
            <a:ext cx="2639253" cy="148458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The cat eats."/>
          <p:cNvSpPr txBox="1"/>
          <p:nvPr/>
        </p:nvSpPr>
        <p:spPr>
          <a:xfrm>
            <a:off x="4848918" y="2009598"/>
            <a:ext cx="144430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The cat eats.</a:t>
            </a:r>
          </a:p>
        </p:txBody>
      </p:sp>
      <p:pic>
        <p:nvPicPr>
          <p:cNvPr id="372" name="hiclipart.com (9).png" descr="hiclipart.com (9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556" y="1367396"/>
            <a:ext cx="1696156" cy="1696155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Line"/>
          <p:cNvSpPr/>
          <p:nvPr/>
        </p:nvSpPr>
        <p:spPr>
          <a:xfrm>
            <a:off x="6807733" y="2173745"/>
            <a:ext cx="753209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376" name="Training"/>
          <p:cNvSpPr txBox="1"/>
          <p:nvPr/>
        </p:nvSpPr>
        <p:spPr>
          <a:xfrm>
            <a:off x="310993" y="1416680"/>
            <a:ext cx="846386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solidFill>
                  <a:schemeClr val="accent1">
                    <a:lumOff val="13575"/>
                  </a:schemeClr>
                </a:solidFill>
                <a:latin typeface="HanziPen TC Bold"/>
                <a:ea typeface="HanziPen TC Bold"/>
                <a:cs typeface="HanziPen TC Bold"/>
                <a:sym typeface="HanziPen TC Bold"/>
              </a:defRPr>
            </a:lvl1pPr>
          </a:lstStyle>
          <a:p>
            <a:r>
              <a:t>Training</a:t>
            </a:r>
          </a:p>
        </p:txBody>
      </p:sp>
      <p:grpSp>
        <p:nvGrpSpPr>
          <p:cNvPr id="385" name="Group"/>
          <p:cNvGrpSpPr/>
          <p:nvPr/>
        </p:nvGrpSpPr>
        <p:grpSpPr>
          <a:xfrm>
            <a:off x="154147" y="3231973"/>
            <a:ext cx="11539446" cy="3537998"/>
            <a:chOff x="-63500" y="537694"/>
            <a:chExt cx="23078889" cy="7075995"/>
          </a:xfrm>
        </p:grpSpPr>
        <p:pic>
          <p:nvPicPr>
            <p:cNvPr id="377" name="Rounded Rectangle Rounded rectangle" descr="Rounded Rectangle Rounded rectangl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3500" y="725446"/>
              <a:ext cx="23078889" cy="6888243"/>
            </a:xfrm>
            <a:prstGeom prst="rect">
              <a:avLst/>
            </a:prstGeom>
            <a:effectLst/>
          </p:spPr>
        </p:pic>
        <p:sp>
          <p:nvSpPr>
            <p:cNvPr id="379" name="Inference"/>
            <p:cNvSpPr txBox="1"/>
            <p:nvPr/>
          </p:nvSpPr>
          <p:spPr>
            <a:xfrm>
              <a:off x="266372" y="537694"/>
              <a:ext cx="193642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solidFill>
                    <a:schemeClr val="accent1">
                      <a:lumOff val="13575"/>
                    </a:schemeClr>
                  </a:solidFill>
                  <a:latin typeface="HanziPen TC Bold"/>
                  <a:ea typeface="HanziPen TC Bold"/>
                  <a:cs typeface="HanziPen TC Bold"/>
                  <a:sym typeface="HanziPen TC Bold"/>
                </a:defRPr>
              </a:lvl1pPr>
            </a:lstStyle>
            <a:p>
              <a:r>
                <a:rPr dirty="0"/>
                <a:t>Inference</a:t>
              </a:r>
            </a:p>
          </p:txBody>
        </p:sp>
        <p:grpSp>
          <p:nvGrpSpPr>
            <p:cNvPr id="384" name="Group"/>
            <p:cNvGrpSpPr/>
            <p:nvPr/>
          </p:nvGrpSpPr>
          <p:grpSpPr>
            <a:xfrm>
              <a:off x="812793" y="1143779"/>
              <a:ext cx="8632096" cy="3392311"/>
              <a:chOff x="0" y="0"/>
              <a:chExt cx="8632095" cy="3392310"/>
            </a:xfrm>
          </p:grpSpPr>
          <p:pic>
            <p:nvPicPr>
              <p:cNvPr id="380" name="hiclipart.com (9).png" descr="hiclipart.com (9)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4215" y="0"/>
                <a:ext cx="3392311" cy="33923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1" name="Line"/>
              <p:cNvSpPr/>
              <p:nvPr/>
            </p:nvSpPr>
            <p:spPr>
              <a:xfrm>
                <a:off x="2981472" y="1474670"/>
                <a:ext cx="1506418" cy="1"/>
              </a:xfrm>
              <a:prstGeom prst="line">
                <a:avLst/>
              </a:prstGeom>
              <a:noFill/>
              <a:ln w="127000" cap="flat">
                <a:solidFill>
                  <a:srgbClr val="FFFFF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382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277900"/>
                <a:ext cx="3594538" cy="23935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3" name="???"/>
              <p:cNvSpPr txBox="1"/>
              <p:nvPr/>
            </p:nvSpPr>
            <p:spPr>
              <a:xfrm>
                <a:off x="7942803" y="1146376"/>
                <a:ext cx="689292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r>
                  <a:t>???</a:t>
                </a:r>
              </a:p>
            </p:txBody>
          </p:sp>
        </p:grpSp>
      </p:grpSp>
      <p:grpSp>
        <p:nvGrpSpPr>
          <p:cNvPr id="390" name="Group"/>
          <p:cNvGrpSpPr/>
          <p:nvPr/>
        </p:nvGrpSpPr>
        <p:grpSpPr>
          <a:xfrm>
            <a:off x="2884262" y="4972672"/>
            <a:ext cx="4337890" cy="1696156"/>
            <a:chOff x="0" y="0"/>
            <a:chExt cx="8675779" cy="3392310"/>
          </a:xfrm>
        </p:grpSpPr>
        <p:pic>
          <p:nvPicPr>
            <p:cNvPr id="386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90144"/>
              <a:ext cx="3932481" cy="2212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hiclipart.com (9).png" descr="hiclipart.com (9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4899" y="0"/>
              <a:ext cx="3392311" cy="3392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" name="Line"/>
            <p:cNvSpPr/>
            <p:nvPr/>
          </p:nvSpPr>
          <p:spPr>
            <a:xfrm>
              <a:off x="3907736" y="1696155"/>
              <a:ext cx="1009725" cy="1"/>
            </a:xfrm>
            <a:prstGeom prst="line">
              <a:avLst/>
            </a:prstGeom>
            <a:noFill/>
            <a:ln w="1270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/>
            </a:p>
          </p:txBody>
        </p:sp>
        <p:sp>
          <p:nvSpPr>
            <p:cNvPr id="389" name="???"/>
            <p:cNvSpPr txBox="1"/>
            <p:nvPr/>
          </p:nvSpPr>
          <p:spPr>
            <a:xfrm>
              <a:off x="7986487" y="1367862"/>
              <a:ext cx="68929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t>???</a:t>
              </a: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6455593" y="3535016"/>
            <a:ext cx="4280907" cy="1696156"/>
            <a:chOff x="0" y="0"/>
            <a:chExt cx="8561811" cy="3392310"/>
          </a:xfrm>
        </p:grpSpPr>
        <p:pic>
          <p:nvPicPr>
            <p:cNvPr id="39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92681"/>
              <a:ext cx="3456804" cy="27179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hiclipart.com (9).png" descr="hiclipart.com (9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3931" y="0"/>
              <a:ext cx="3392311" cy="3392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3" name="Line"/>
            <p:cNvSpPr/>
            <p:nvPr/>
          </p:nvSpPr>
          <p:spPr>
            <a:xfrm>
              <a:off x="2911188" y="1474669"/>
              <a:ext cx="1506418" cy="1"/>
            </a:xfrm>
            <a:prstGeom prst="line">
              <a:avLst/>
            </a:prstGeom>
            <a:noFill/>
            <a:ln w="1270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/>
            </a:p>
          </p:txBody>
        </p:sp>
        <p:sp>
          <p:nvSpPr>
            <p:cNvPr id="394" name="???"/>
            <p:cNvSpPr txBox="1"/>
            <p:nvPr/>
          </p:nvSpPr>
          <p:spPr>
            <a:xfrm>
              <a:off x="7872519" y="1146376"/>
              <a:ext cx="68929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t>???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9175A8-6427-5B4E-B88F-DB88B6A3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Machines Need Many Examples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3585AC-039B-F441-9979-33E2E9C13578}"/>
              </a:ext>
            </a:extLst>
          </p:cNvPr>
          <p:cNvCxnSpPr/>
          <p:nvPr/>
        </p:nvCxnSpPr>
        <p:spPr>
          <a:xfrm>
            <a:off x="439336" y="3097376"/>
            <a:ext cx="11313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animBg="1" advAuto="0"/>
      <p:bldP spid="390" grpId="0" animBg="1" advAuto="0"/>
      <p:bldP spid="395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x</a:t>
            </a:r>
            <a:r>
              <a:rPr lang="en-US" b="0" dirty="0">
                <a:solidFill>
                  <a:srgbClr val="009545"/>
                </a:solidFill>
              </a:rPr>
              <a:t> </a:t>
            </a:r>
            <a:r>
              <a:rPr lang="en-US" b="0" dirty="0"/>
              <a:t>Our computational models </a:t>
            </a:r>
            <a:br>
              <a:rPr lang="en-US" b="0" dirty="0"/>
            </a:br>
            <a:r>
              <a:rPr lang="en-US" b="0" dirty="0"/>
              <a:t>are </a:t>
            </a:r>
            <a:r>
              <a:rPr lang="en-US" dirty="0"/>
              <a:t>data-hungry</a:t>
            </a:r>
            <a:r>
              <a:rPr lang="en-US" b="0" dirty="0"/>
              <a:t>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56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2E66-81B4-4549-9895-30F1529C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NLP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AED24-DBFF-044A-BBF2-84F31D140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FFCAFC-B6C8-1C43-BB20-736FA180534B}"/>
              </a:ext>
            </a:extLst>
          </p:cNvPr>
          <p:cNvCxnSpPr/>
          <p:nvPr/>
        </p:nvCxnSpPr>
        <p:spPr>
          <a:xfrm>
            <a:off x="1013791" y="2796209"/>
            <a:ext cx="1016441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AD6C36-2A16-814C-9E3A-3EF7C12E2BD5}"/>
              </a:ext>
            </a:extLst>
          </p:cNvPr>
          <p:cNvSpPr txBox="1"/>
          <p:nvPr/>
        </p:nvSpPr>
        <p:spPr>
          <a:xfrm>
            <a:off x="811696" y="2165119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Auto-complete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80248-6268-8F4F-B881-36FCBE1679C8}"/>
              </a:ext>
            </a:extLst>
          </p:cNvPr>
          <p:cNvSpPr txBox="1"/>
          <p:nvPr/>
        </p:nvSpPr>
        <p:spPr>
          <a:xfrm>
            <a:off x="2299253" y="2960179"/>
            <a:ext cx="2798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Grammar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C11CA-FA31-CE48-976D-40B6B94FE936}"/>
              </a:ext>
            </a:extLst>
          </p:cNvPr>
          <p:cNvSpPr txBox="1"/>
          <p:nvPr/>
        </p:nvSpPr>
        <p:spPr>
          <a:xfrm>
            <a:off x="4764158" y="2152732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6A726-FB0E-C14A-B48F-D198B0B03475}"/>
              </a:ext>
            </a:extLst>
          </p:cNvPr>
          <p:cNvSpPr txBox="1"/>
          <p:nvPr/>
        </p:nvSpPr>
        <p:spPr>
          <a:xfrm>
            <a:off x="5844211" y="2960179"/>
            <a:ext cx="1604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4666-944F-924E-B73C-89B79FD94FAA}"/>
              </a:ext>
            </a:extLst>
          </p:cNvPr>
          <p:cNvSpPr txBox="1"/>
          <p:nvPr/>
        </p:nvSpPr>
        <p:spPr>
          <a:xfrm>
            <a:off x="7261906" y="2165119"/>
            <a:ext cx="275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Question Answering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1C04-12E1-1043-8C14-80E68A195C02}"/>
              </a:ext>
            </a:extLst>
          </p:cNvPr>
          <p:cNvSpPr txBox="1"/>
          <p:nvPr/>
        </p:nvSpPr>
        <p:spPr>
          <a:xfrm>
            <a:off x="9979661" y="2983552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Dialog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BC845-05DE-CD4A-B224-593B75B22394}"/>
              </a:ext>
            </a:extLst>
          </p:cNvPr>
          <p:cNvSpPr txBox="1"/>
          <p:nvPr/>
        </p:nvSpPr>
        <p:spPr>
          <a:xfrm>
            <a:off x="1609355" y="4547455"/>
            <a:ext cx="8973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They work in domains where data is available. </a:t>
            </a:r>
          </a:p>
        </p:txBody>
      </p:sp>
    </p:spTree>
    <p:extLst>
      <p:ext uri="{BB962C8B-B14F-4D97-AF65-F5344CB8AC3E}">
        <p14:creationId xmlns:p14="http://schemas.microsoft.com/office/powerpoint/2010/main" val="203190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784D0977-EA92-493B-B497-D7B9CA314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91421"/>
            <a:ext cx="5157787" cy="82391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E33B-4AE6-9948-AC2B-9A34E973F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15333"/>
            <a:ext cx="5354639" cy="3684588"/>
          </a:xfrm>
        </p:spPr>
        <p:txBody>
          <a:bodyPr wrap="square" anchor="t">
            <a:normAutofit/>
          </a:bodyPr>
          <a:lstStyle/>
          <a:p>
            <a:r>
              <a:rPr lang="en-US" sz="2200" dirty="0"/>
              <a:t>Postdoc @ Allen Institute for AI, Seattle </a:t>
            </a:r>
          </a:p>
          <a:p>
            <a:endParaRPr lang="en-US" sz="2200" dirty="0"/>
          </a:p>
          <a:p>
            <a:r>
              <a:rPr lang="en-US" sz="2200" dirty="0"/>
              <a:t>Working on Artificial Intelligence &amp; Natural Language Processing </a:t>
            </a:r>
          </a:p>
          <a:p>
            <a:endParaRPr lang="en-US" sz="2200" dirty="0"/>
          </a:p>
          <a:p>
            <a:r>
              <a:rPr lang="en-US" sz="2200" dirty="0"/>
              <a:t>PhD from University of Pennsylvania, 2019</a:t>
            </a:r>
          </a:p>
          <a:p>
            <a:r>
              <a:rPr lang="en-US" sz="2200" dirty="0"/>
              <a:t>BSc from Tehran Polytechnic, 2012 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D5524D-E899-4AAF-815E-B6EF37F20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91421"/>
            <a:ext cx="5183188" cy="823912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6" descr="Seattle, Washington | Langan">
            <a:extLst>
              <a:ext uri="{FF2B5EF4-FFF2-40B4-BE49-F238E27FC236}">
                <a16:creationId xmlns:a16="http://schemas.microsoft.com/office/drawing/2014/main" id="{835E7C68-CB3D-8047-AC7D-45178998C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r="11699" b="-1"/>
          <a:stretch/>
        </p:blipFill>
        <p:spPr bwMode="auto">
          <a:xfrm>
            <a:off x="6172200" y="2115333"/>
            <a:ext cx="5183188" cy="368458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AB022-8D3D-0347-87D2-27BD21B0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About 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BCA4F-47D8-8B43-BD0B-1F1C37C8D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66388" y="5906283"/>
            <a:ext cx="5302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121240C-47AF-2F4D-83B3-CC3EDF50F794}" type="slidenum">
              <a:rPr lang="en-US" smtClean="0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1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697C-2285-6348-BF4C-6851FB0E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scarcity in other languages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6A7D-DBC8-5143-9B61-6EA95181B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Google Translate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4F9C9-6C3A-1E4D-997D-1E7D73CDE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17E95DC-CCA4-4144-B66E-EF411842C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59" y="2299519"/>
            <a:ext cx="6066068" cy="345207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E34E5F-325B-324D-94C6-49E1D0CFCB1E}"/>
              </a:ext>
            </a:extLst>
          </p:cNvPr>
          <p:cNvSpPr/>
          <p:nvPr/>
        </p:nvSpPr>
        <p:spPr>
          <a:xfrm>
            <a:off x="44971" y="6038692"/>
            <a:ext cx="107329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Massively multilingual neural machine translation in the wild: Findings and challenges.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Arivazhagan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Naveen, et al.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arXiv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2019.</a:t>
            </a:r>
            <a:endParaRPr lang="en-US" sz="20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1BDDC-1365-F74D-9572-7946A9C187D0}"/>
              </a:ext>
            </a:extLst>
          </p:cNvPr>
          <p:cNvSpPr/>
          <p:nvPr/>
        </p:nvSpPr>
        <p:spPr>
          <a:xfrm>
            <a:off x="7336386" y="2753933"/>
            <a:ext cx="48580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“The number of parallel sentences […] ranges from around tens of thousands to almost 2 billion.”</a:t>
            </a:r>
          </a:p>
        </p:txBody>
      </p:sp>
    </p:spTree>
    <p:extLst>
      <p:ext uri="{BB962C8B-B14F-4D97-AF65-F5344CB8AC3E}">
        <p14:creationId xmlns:p14="http://schemas.microsoft.com/office/powerpoint/2010/main" val="313734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EE96D2-0DB5-C54B-AB24-2B2F8F77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Brittleness with respect to small changes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20B1F8-9DFD-714A-A4EB-260C6907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454" y="62702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700" i="0" kern="1200">
                <a:solidFill>
                  <a:schemeClr val="tx1">
                    <a:tint val="75000"/>
                  </a:schemeClr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4B35C-345F-9846-8E6A-29269C85082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40D514-6E80-E84F-9AEA-C3B4F7A8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Brittleness with respect to small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7E5A5-389A-5C4D-B529-5FC43F0B5A06}"/>
              </a:ext>
            </a:extLst>
          </p:cNvPr>
          <p:cNvSpPr/>
          <p:nvPr/>
        </p:nvSpPr>
        <p:spPr>
          <a:xfrm>
            <a:off x="-1107633" y="6412612"/>
            <a:ext cx="7702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rriweather Sans" charset="0"/>
                <a:ea typeface="Merriweather Sans" charset="0"/>
                <a:cs typeface="Merriweather Sans" charset="0"/>
              </a:rPr>
              <a:t>[</a:t>
            </a:r>
            <a:r>
              <a:rPr lang="da" sz="1600" dirty="0">
                <a:solidFill>
                  <a:srgbClr val="1360B2"/>
                </a:solidFill>
                <a:latin typeface="Merriweather Sans" charset="0"/>
                <a:ea typeface="Merriweather Sans" charset="0"/>
                <a:cs typeface="Merriweather Sans" charset="0"/>
              </a:rPr>
              <a:t>K</a:t>
            </a:r>
            <a:r>
              <a:rPr lang="da" sz="1600" dirty="0">
                <a:solidFill>
                  <a:schemeClr val="bg1">
                    <a:lumMod val="50000"/>
                  </a:schemeClr>
                </a:solidFill>
                <a:latin typeface="Merriweather Sans" charset="0"/>
                <a:ea typeface="Merriweather Sans" charset="0"/>
                <a:cs typeface="Merriweather Sans" charset="0"/>
              </a:rPr>
              <a:t> at al. 2016; Jia et al. 2017; Gardner et al. 20; others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Merriweather Sans" charset="0"/>
                <a:ea typeface="Merriweather Sans" charset="0"/>
                <a:cs typeface="Merriweather Sans" charset="0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5B9A72-112A-BB44-BF8D-E575533DCD8B}"/>
              </a:ext>
            </a:extLst>
          </p:cNvPr>
          <p:cNvSpPr/>
          <p:nvPr/>
        </p:nvSpPr>
        <p:spPr>
          <a:xfrm>
            <a:off x="654618" y="2706290"/>
            <a:ext cx="6875518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latin typeface="Merriweather Sans" panose="02000503060000020004" pitchFamily="2" charset="77"/>
              </a:rPr>
              <a:t>Context: </a:t>
            </a:r>
            <a:r>
              <a:rPr lang="en-US" sz="1600" i="1" dirty="0">
                <a:latin typeface="Merriweather Sans" panose="02000503060000020004" pitchFamily="2" charset="77"/>
              </a:rPr>
              <a:t>In the United States especially, several high-profile cases such as Debra </a:t>
            </a:r>
            <a:r>
              <a:rPr lang="en-US" sz="1600" i="1" dirty="0" err="1">
                <a:latin typeface="Merriweather Sans" panose="02000503060000020004" pitchFamily="2" charset="77"/>
              </a:rPr>
              <a:t>LaFave</a:t>
            </a:r>
            <a:r>
              <a:rPr lang="en-US" sz="1600" i="1" dirty="0">
                <a:latin typeface="Merriweather Sans" panose="02000503060000020004" pitchFamily="2" charset="77"/>
              </a:rPr>
              <a:t>, Pamela Rogers, and Mary Kay Letourneau have caused increased scrutiny on teacher misconduct. </a:t>
            </a:r>
          </a:p>
        </p:txBody>
      </p:sp>
      <p:sp>
        <p:nvSpPr>
          <p:cNvPr id="8" name="Google Shape;804;p82">
            <a:extLst>
              <a:ext uri="{FF2B5EF4-FFF2-40B4-BE49-F238E27FC236}">
                <a16:creationId xmlns:a16="http://schemas.microsoft.com/office/drawing/2014/main" id="{E6CE678C-51BB-3249-8319-BD96BE9FB73A}"/>
              </a:ext>
            </a:extLst>
          </p:cNvPr>
          <p:cNvSpPr/>
          <p:nvPr/>
        </p:nvSpPr>
        <p:spPr>
          <a:xfrm>
            <a:off x="960382" y="3927991"/>
            <a:ext cx="5719818" cy="584775"/>
          </a:xfrm>
          <a:prstGeom prst="roundRect">
            <a:avLst/>
          </a:prstGeom>
          <a:solidFill>
            <a:srgbClr val="93B4FF">
              <a:alpha val="29804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b="1" i="1" dirty="0">
                <a:solidFill>
                  <a:schemeClr val="dk1"/>
                </a:solidFill>
                <a:latin typeface="Merriweather Sans" panose="02000503060000020004" pitchFamily="2" charset="77"/>
              </a:rPr>
              <a:t>Question:</a:t>
            </a:r>
            <a:r>
              <a:rPr lang="en-US" i="1" dirty="0">
                <a:solidFill>
                  <a:schemeClr val="dk1"/>
                </a:solidFill>
                <a:latin typeface="Merriweather Sans" panose="02000503060000020004" pitchFamily="2" charset="77"/>
              </a:rPr>
              <a:t> </a:t>
            </a:r>
            <a:r>
              <a:rPr lang="en-US" i="1" dirty="0">
                <a:latin typeface="Merriweather Sans" panose="02000503060000020004" pitchFamily="2" charset="77"/>
              </a:rPr>
              <a:t>What has been the result of this publicity?</a:t>
            </a:r>
            <a:endParaRPr lang="en-US" b="1" i="1" dirty="0">
              <a:solidFill>
                <a:schemeClr val="dk1"/>
              </a:solidFill>
              <a:latin typeface="Merriweather Sans" panose="02000503060000020004" pitchFamily="2" charset="7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4F7FAE-5538-2943-BDE0-73206C9D507D}"/>
              </a:ext>
            </a:extLst>
          </p:cNvPr>
          <p:cNvGrpSpPr/>
          <p:nvPr/>
        </p:nvGrpSpPr>
        <p:grpSpPr>
          <a:xfrm>
            <a:off x="2137028" y="4004379"/>
            <a:ext cx="1060184" cy="953733"/>
            <a:chOff x="2301566" y="813740"/>
            <a:chExt cx="1060184" cy="95373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1DA69C-2AB6-2849-B1B3-B024BC9C99F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01566" y="813740"/>
              <a:ext cx="1060184" cy="454906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351FF6-A518-D042-BFF6-9C46B9F4F107}"/>
                </a:ext>
              </a:extLst>
            </p:cNvPr>
            <p:cNvSpPr txBox="1"/>
            <p:nvPr/>
          </p:nvSpPr>
          <p:spPr>
            <a:xfrm>
              <a:off x="2325235" y="1398141"/>
              <a:ext cx="937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halkduster" charset="0"/>
                  <a:ea typeface="Chalkduster" charset="0"/>
                  <a:cs typeface="Chalkduster" charset="0"/>
                </a:rPr>
                <a:t>What’s</a:t>
              </a:r>
              <a:endParaRPr lang="en-US" sz="1600" dirty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4EC210C-C24D-6B4A-8336-8E14C5D73101}"/>
              </a:ext>
            </a:extLst>
          </p:cNvPr>
          <p:cNvSpPr/>
          <p:nvPr/>
        </p:nvSpPr>
        <p:spPr>
          <a:xfrm>
            <a:off x="7644443" y="4056905"/>
            <a:ext cx="368402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i="1" dirty="0">
                <a:latin typeface="Merriweather Sans" panose="02000503060000020004" pitchFamily="2" charset="77"/>
              </a:rPr>
              <a:t>“increased scrutiny on teacher misconduct”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BDEE06F-9DA2-FD45-8D1B-523914FA0A98}"/>
              </a:ext>
            </a:extLst>
          </p:cNvPr>
          <p:cNvSpPr/>
          <p:nvPr/>
        </p:nvSpPr>
        <p:spPr>
          <a:xfrm>
            <a:off x="6913930" y="4010902"/>
            <a:ext cx="573450" cy="418951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A4BF973-EA50-3E42-8D63-DB8B8C49B103}"/>
              </a:ext>
            </a:extLst>
          </p:cNvPr>
          <p:cNvSpPr/>
          <p:nvPr/>
        </p:nvSpPr>
        <p:spPr>
          <a:xfrm>
            <a:off x="6913930" y="4540181"/>
            <a:ext cx="573450" cy="418952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1B1F9C-AFDB-5046-9E48-EA7E47540B2D}"/>
              </a:ext>
            </a:extLst>
          </p:cNvPr>
          <p:cNvSpPr/>
          <p:nvPr/>
        </p:nvSpPr>
        <p:spPr>
          <a:xfrm>
            <a:off x="8465772" y="4559915"/>
            <a:ext cx="1946367" cy="307777"/>
          </a:xfrm>
          <a:prstGeom prst="rect">
            <a:avLst/>
          </a:prstGeom>
          <a:solidFill>
            <a:srgbClr val="FF0000">
              <a:alpha val="12941"/>
            </a:srgbClr>
          </a:solidFill>
        </p:spPr>
        <p:txBody>
          <a:bodyPr wrap="none">
            <a:spAutoFit/>
          </a:bodyPr>
          <a:lstStyle/>
          <a:p>
            <a:r>
              <a:rPr lang="en-US" sz="1400" i="1" dirty="0">
                <a:latin typeface="Merriweather Sans" panose="02000503060000020004" pitchFamily="2" charset="77"/>
              </a:rPr>
              <a:t>“teacher misconduct”</a:t>
            </a:r>
          </a:p>
        </p:txBody>
      </p:sp>
    </p:spTree>
    <p:extLst>
      <p:ext uri="{BB962C8B-B14F-4D97-AF65-F5344CB8AC3E}">
        <p14:creationId xmlns:p14="http://schemas.microsoft.com/office/powerpoint/2010/main" val="379467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x</a:t>
            </a:r>
            <a:r>
              <a:rPr lang="en-US" b="0" dirty="0">
                <a:solidFill>
                  <a:srgbClr val="009545"/>
                </a:solidFill>
              </a:rPr>
              <a:t> </a:t>
            </a:r>
            <a:r>
              <a:rPr lang="en-US" b="0" dirty="0"/>
              <a:t>Models have limited generalization!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77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2AA4-3C54-8C4F-A9B4-0ACD8462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Problem: Diminishing Returns of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6268C-AB29-6F4C-BAF7-AAE010C8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41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10F39-529E-834D-A1D7-D2E0E3C4D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31429" y="629602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414D2-9E8D-BA48-A984-7847E841A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7" y="1251422"/>
            <a:ext cx="10641496" cy="47961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48698-DEBA-AE4C-B752-A9DC31253D61}"/>
              </a:ext>
            </a:extLst>
          </p:cNvPr>
          <p:cNvSpPr txBox="1"/>
          <p:nvPr/>
        </p:nvSpPr>
        <p:spPr>
          <a:xfrm>
            <a:off x="331301" y="5807525"/>
            <a:ext cx="12849030" cy="96395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May18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Aug’ 18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Nov’18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Mar ‘19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May’19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Aug’ 19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Nov’19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Mar ‘20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May’20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Aug’ 20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50D76-0D63-A14A-A7F9-3C1E00015B63}"/>
              </a:ext>
            </a:extLst>
          </p:cNvPr>
          <p:cNvSpPr txBox="1"/>
          <p:nvPr/>
        </p:nvSpPr>
        <p:spPr>
          <a:xfrm>
            <a:off x="331301" y="1696273"/>
            <a:ext cx="771940" cy="383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80000"/>
              </a:lnSpc>
            </a:pPr>
            <a:r>
              <a:rPr lang="en-US" dirty="0"/>
              <a:t>1T</a:t>
            </a:r>
          </a:p>
          <a:p>
            <a:pPr algn="r">
              <a:lnSpc>
                <a:spcPct val="280000"/>
              </a:lnSpc>
            </a:pPr>
            <a:r>
              <a:rPr lang="en-US" dirty="0"/>
              <a:t>100B</a:t>
            </a:r>
          </a:p>
          <a:p>
            <a:pPr algn="r">
              <a:lnSpc>
                <a:spcPct val="280000"/>
              </a:lnSpc>
            </a:pPr>
            <a:r>
              <a:rPr lang="en-US" dirty="0"/>
              <a:t>10B</a:t>
            </a:r>
          </a:p>
          <a:p>
            <a:pPr algn="r">
              <a:lnSpc>
                <a:spcPct val="280000"/>
              </a:lnSpc>
            </a:pPr>
            <a:r>
              <a:rPr lang="en-US" dirty="0"/>
              <a:t>1B </a:t>
            </a:r>
          </a:p>
          <a:p>
            <a:pPr algn="r">
              <a:lnSpc>
                <a:spcPct val="280000"/>
              </a:lnSpc>
            </a:pPr>
            <a:r>
              <a:rPr lang="en-US" dirty="0"/>
              <a:t>100M</a:t>
            </a:r>
          </a:p>
        </p:txBody>
      </p:sp>
    </p:spTree>
    <p:extLst>
      <p:ext uri="{BB962C8B-B14F-4D97-AF65-F5344CB8AC3E}">
        <p14:creationId xmlns:p14="http://schemas.microsoft.com/office/powerpoint/2010/main" val="2299397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x</a:t>
            </a:r>
            <a:r>
              <a:rPr lang="en-US" b="0" dirty="0">
                <a:solidFill>
                  <a:srgbClr val="009545"/>
                </a:solidFill>
              </a:rPr>
              <a:t> </a:t>
            </a:r>
            <a:r>
              <a:rPr lang="en-US" b="0" dirty="0"/>
              <a:t>Scaling language models </a:t>
            </a:r>
            <a:br>
              <a:rPr lang="en-US" b="0" dirty="0"/>
            </a:br>
            <a:r>
              <a:rPr lang="en-US" b="0" dirty="0"/>
              <a:t>will </a:t>
            </a:r>
            <a:r>
              <a:rPr lang="en-US" dirty="0"/>
              <a:t>not</a:t>
            </a:r>
            <a:r>
              <a:rPr lang="en-US" b="0" dirty="0"/>
              <a:t> solve NLP!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81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EFB5-AEA9-E44C-B85B-C538C3FA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Interpretation Is Hard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B3036-D7EC-5147-B148-A16B3D373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11A649C-DBEF-124E-90CA-752A884340AE}"/>
              </a:ext>
            </a:extLst>
          </p:cNvPr>
          <p:cNvGraphicFramePr>
            <a:graphicFrameLocks noGrp="1"/>
          </p:cNvGraphicFramePr>
          <p:nvPr/>
        </p:nvGraphicFramePr>
        <p:xfrm>
          <a:off x="661727" y="1919523"/>
          <a:ext cx="10721062" cy="3895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7590">
                  <a:extLst>
                    <a:ext uri="{9D8B030D-6E8A-4147-A177-3AD203B41FA5}">
                      <a16:colId xmlns:a16="http://schemas.microsoft.com/office/drawing/2014/main" val="1692622152"/>
                    </a:ext>
                  </a:extLst>
                </a:gridCol>
                <a:gridCol w="4230794">
                  <a:extLst>
                    <a:ext uri="{9D8B030D-6E8A-4147-A177-3AD203B41FA5}">
                      <a16:colId xmlns:a16="http://schemas.microsoft.com/office/drawing/2014/main" val="2697616676"/>
                    </a:ext>
                  </a:extLst>
                </a:gridCol>
                <a:gridCol w="3932678">
                  <a:extLst>
                    <a:ext uri="{9D8B030D-6E8A-4147-A177-3AD203B41FA5}">
                      <a16:colId xmlns:a16="http://schemas.microsoft.com/office/drawing/2014/main" val="2206072884"/>
                    </a:ext>
                  </a:extLst>
                </a:gridCol>
              </a:tblGrid>
              <a:tr h="74913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What I say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What I mean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59020"/>
                  </a:ext>
                </a:extLst>
              </a:tr>
              <a:tr h="899005">
                <a:tc>
                  <a:txBody>
                    <a:bodyPr/>
                    <a:lstStyle/>
                    <a:p>
                      <a:r>
                        <a:rPr lang="en-US" sz="2000" dirty="0"/>
                        <a:t>Implicit meaning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I didn’t eat anything since this morning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I am hungry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042683"/>
                  </a:ext>
                </a:extLst>
              </a:tr>
              <a:tr h="749131">
                <a:tc>
                  <a:txBody>
                    <a:bodyPr/>
                    <a:lstStyle/>
                    <a:p>
                      <a:r>
                        <a:rPr lang="en-US" sz="2000" dirty="0"/>
                        <a:t>Non-literal 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I can eat a horse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I’m really hungry (even though can’t actually eat a horse)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53120"/>
                  </a:ext>
                </a:extLst>
              </a:tr>
              <a:tr h="749131">
                <a:tc>
                  <a:txBody>
                    <a:bodyPr/>
                    <a:lstStyle/>
                    <a:p>
                      <a:r>
                        <a:rPr lang="en-US" sz="2000" dirty="0"/>
                        <a:t>Pragmatics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Do you have some food here?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Please give me some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14716"/>
                  </a:ext>
                </a:extLst>
              </a:tr>
              <a:tr h="749131">
                <a:tc>
                  <a:txBody>
                    <a:bodyPr/>
                    <a:lstStyle/>
                    <a:p>
                      <a:r>
                        <a:rPr lang="en-US" sz="2000" dirty="0"/>
                        <a:t>Common background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There is a new restaurant in the 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... in the city we’re are in now.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0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229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85F1-51E6-EE45-9A11-98D32FC5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“context”?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228B-CBAF-9143-9729-8DAB844C0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”Context” is everything</a:t>
            </a:r>
          </a:p>
          <a:p>
            <a:pPr lvl="1"/>
            <a:r>
              <a:rPr lang="en-US" dirty="0"/>
              <a:t>Seeing</a:t>
            </a:r>
          </a:p>
          <a:p>
            <a:pPr lvl="1"/>
            <a:r>
              <a:rPr lang="en-US" dirty="0"/>
              <a:t>Touching </a:t>
            </a:r>
          </a:p>
          <a:p>
            <a:pPr lvl="1"/>
            <a:r>
              <a:rPr lang="en-US" dirty="0"/>
              <a:t>Hearing </a:t>
            </a:r>
          </a:p>
          <a:p>
            <a:pPr lvl="1"/>
            <a:r>
              <a:rPr lang="en-US" dirty="0"/>
              <a:t>Reading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59BC3-4D7B-1C48-A524-D47100CDC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AB28A7F-56B5-7E4B-8EE2-13DE6D8D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73" y="1424067"/>
            <a:ext cx="7483900" cy="53140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971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x</a:t>
            </a:r>
            <a:r>
              <a:rPr lang="en-US" b="0" dirty="0">
                <a:solidFill>
                  <a:srgbClr val="009545"/>
                </a:solidFill>
              </a:rPr>
              <a:t> </a:t>
            </a:r>
            <a:r>
              <a:rPr lang="en-US" b="0" dirty="0"/>
              <a:t>Computers have </a:t>
            </a:r>
            <a:br>
              <a:rPr lang="en-US" b="0" dirty="0"/>
            </a:br>
            <a:r>
              <a:rPr lang="en-US" b="0" dirty="0"/>
              <a:t>a </a:t>
            </a:r>
            <a:r>
              <a:rPr lang="en-US" dirty="0"/>
              <a:t>narrow </a:t>
            </a:r>
            <a:r>
              <a:rPr lang="en-US" b="0" dirty="0"/>
              <a:t>access to the world!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5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7783-A959-0B46-82C5-270023EC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Knowledge is Inaccurate</a:t>
            </a:r>
          </a:p>
        </p:txBody>
      </p:sp>
      <p:pic>
        <p:nvPicPr>
          <p:cNvPr id="18" name="Content Placeholder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53EB2A0-1E5B-3B46-A7D6-6FFE7E78A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292" y="1419232"/>
            <a:ext cx="5857416" cy="52868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99C08-6041-A64C-AF78-8ABF0C1DE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D5098E-8071-984E-ADF8-12B7AAAFA546}"/>
              </a:ext>
            </a:extLst>
          </p:cNvPr>
          <p:cNvSpPr/>
          <p:nvPr/>
        </p:nvSpPr>
        <p:spPr>
          <a:xfrm>
            <a:off x="224563" y="6311015"/>
            <a:ext cx="2018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RoBERTa</a:t>
            </a:r>
            <a:r>
              <a:rPr lang="en-US" sz="20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-large</a:t>
            </a:r>
          </a:p>
        </p:txBody>
      </p:sp>
    </p:spTree>
    <p:extLst>
      <p:ext uri="{BB962C8B-B14F-4D97-AF65-F5344CB8AC3E}">
        <p14:creationId xmlns:p14="http://schemas.microsoft.com/office/powerpoint/2010/main" val="261756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E43A-0DFF-E14A-83FB-8B816C8B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way forward: learning from additional modalities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64B47-0393-0E4A-80B1-1F668C5E0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687B2-5753-FC48-9B94-C05383D294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2E72C2-0B02-3A4D-8E19-548FB19C1414}"/>
              </a:ext>
            </a:extLst>
          </p:cNvPr>
          <p:cNvGrpSpPr/>
          <p:nvPr/>
        </p:nvGrpSpPr>
        <p:grpSpPr>
          <a:xfrm>
            <a:off x="1813810" y="1706563"/>
            <a:ext cx="7922949" cy="4351338"/>
            <a:chOff x="7237362" y="4170754"/>
            <a:chExt cx="14041824" cy="6865555"/>
          </a:xfrm>
        </p:grpSpPr>
        <p:pic>
          <p:nvPicPr>
            <p:cNvPr id="5" name="Screen Shot 2020-06-16 at 4.43.20 PM.png" descr="Screen Shot 2020-06-16 at 4.43.20 PM.png">
              <a:extLst>
                <a:ext uri="{FF2B5EF4-FFF2-40B4-BE49-F238E27FC236}">
                  <a16:creationId xmlns:a16="http://schemas.microsoft.com/office/drawing/2014/main" id="{4A002382-FC1C-2A41-859C-13902A931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283" y="4170754"/>
              <a:ext cx="8667434" cy="5374492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DAE78122-73C9-0243-A941-0F90FE30E93F}"/>
                </a:ext>
              </a:extLst>
            </p:cNvPr>
            <p:cNvGrpSpPr/>
            <p:nvPr/>
          </p:nvGrpSpPr>
          <p:grpSpPr>
            <a:xfrm>
              <a:off x="7237362" y="9466219"/>
              <a:ext cx="5768348" cy="1570090"/>
              <a:chOff x="0" y="0"/>
              <a:chExt cx="5768347" cy="157008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front row  crossed legged">
                    <a:extLst>
                      <a:ext uri="{FF2B5EF4-FFF2-40B4-BE49-F238E27FC236}">
                        <a16:creationId xmlns:a16="http://schemas.microsoft.com/office/drawing/2014/main" id="{F70045EA-5F00-FE44-80AE-5D3F6909A5BE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619249"/>
                    <a:ext cx="5768348" cy="9508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/>
                  <a:p>
                    <a:pPr>
                      <a:defRPr sz="4000">
                        <a:solidFill>
                          <a:schemeClr val="accent3">
                            <a:hueOff val="552055"/>
                            <a:lumOff val="-12548"/>
                          </a:schemeClr>
                        </a:solidFill>
                      </a:defRPr>
                    </a:pPr>
                    <a:r>
                      <a:t>front row </a:t>
                    </a:r>
                    <a14:m>
                      <m:oMath xmlns:m="http://schemas.openxmlformats.org/officeDocument/2006/math">
                        <m:r>
                          <a:rPr sz="51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a14:m>
                    <a:r>
                      <a:t>crossed legged</a:t>
                    </a:r>
                    <a:endParaRPr>
                      <a:solidFill>
                        <a:srgbClr val="0171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" name="front row  crossed legged">
                    <a:extLst>
                      <a:ext uri="{FF2B5EF4-FFF2-40B4-BE49-F238E27FC236}">
                        <a16:creationId xmlns:a16="http://schemas.microsoft.com/office/drawing/2014/main" id="{F70045EA-5F00-FE44-80AE-5D3F6909A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619249"/>
                    <a:ext cx="5768348" cy="9508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203" t="-16327" r="-87891" b="-59184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EC3D3517-E47A-B64A-A2BB-A38E600922F7}"/>
                  </a:ext>
                </a:extLst>
              </p:cNvPr>
              <p:cNvSpPr/>
              <p:nvPr/>
            </p:nvSpPr>
            <p:spPr>
              <a:xfrm>
                <a:off x="2528301" y="0"/>
                <a:ext cx="1" cy="950840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hueOff val="552055"/>
                    <a:lumOff val="-12548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E42F3E96-9744-2D46-8777-109484FE9032}"/>
                </a:ext>
              </a:extLst>
            </p:cNvPr>
            <p:cNvGrpSpPr/>
            <p:nvPr/>
          </p:nvGrpSpPr>
          <p:grpSpPr>
            <a:xfrm>
              <a:off x="16008765" y="4403672"/>
              <a:ext cx="5270421" cy="950841"/>
              <a:chOff x="0" y="0"/>
              <a:chExt cx="5270420" cy="95084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last row  standing">
                    <a:extLst>
                      <a:ext uri="{FF2B5EF4-FFF2-40B4-BE49-F238E27FC236}">
                        <a16:creationId xmlns:a16="http://schemas.microsoft.com/office/drawing/2014/main" id="{8B3D84D8-062B-7D4A-BEBB-F748974775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432" y="0"/>
                    <a:ext cx="4157988" cy="9508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m="http://schemas.openxmlformats.org/officeDocument/2006/math" xmlns="" val="1"/>
                    </a:ext>
                  </a:extLst>
                </p:spPr>
                <p:txBody>
                  <a:bodyPr wrap="none" lIns="50800" tIns="50800" rIns="50800" bIns="50800" numCol="1" anchor="ctr">
                    <a:spAutoFit/>
                  </a:bodyPr>
                  <a:lstStyle/>
                  <a:p>
                    <a:pPr>
                      <a:defRPr sz="4000">
                        <a:solidFill>
                          <a:schemeClr val="accent3">
                            <a:hueOff val="552055"/>
                            <a:lumOff val="-12548"/>
                          </a:schemeClr>
                        </a:solidFill>
                      </a:defRPr>
                    </a:pPr>
                    <a:r>
                      <a:t>last row </a:t>
                    </a:r>
                    <a14:m>
                      <m:oMath xmlns:m="http://schemas.openxmlformats.org/officeDocument/2006/math">
                        <m:r>
                          <a:rPr sz="5100" i="1">
                            <a:solidFill>
                              <a:srgbClr val="01700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a14:m>
                    <a:r>
                      <a:t>standing</a:t>
                    </a:r>
                    <a:endParaRPr>
                      <a:solidFill>
                        <a:srgbClr val="0171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last row  standing">
                    <a:extLst>
                      <a:ext uri="{FF2B5EF4-FFF2-40B4-BE49-F238E27FC236}">
                        <a16:creationId xmlns:a16="http://schemas.microsoft.com/office/drawing/2014/main" id="{8B3D84D8-062B-7D4A-BEBB-F748974775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2432" y="0"/>
                    <a:ext cx="4157988" cy="9508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753" t="-14286" r="-91398" b="-61224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D97E0235-8282-604D-9947-4F593E1A362B}"/>
                  </a:ext>
                </a:extLst>
              </p:cNvPr>
              <p:cNvSpPr/>
              <p:nvPr/>
            </p:nvSpPr>
            <p:spPr>
              <a:xfrm flipH="1" flipV="1">
                <a:off x="-1" y="594287"/>
                <a:ext cx="1068038" cy="1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hueOff val="552055"/>
                    <a:lumOff val="-12548"/>
                  </a:schemeClr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690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B022-8D3D-0347-87D2-27BD21B0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Media: Language is solved!!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E33B-4AE6-9948-AC2B-9A34E973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BCA4F-47D8-8B43-BD0B-1F1C37C8D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C62DD-5F9D-9148-AE81-3A876537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095"/>
            <a:ext cx="4393372" cy="1772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A0C5F-0ABD-0B4D-8ED0-31E1830E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3" y="1497645"/>
            <a:ext cx="6397487" cy="2007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EB39EB-8698-894E-A515-389F9A0ED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854" y="5197918"/>
            <a:ext cx="5429802" cy="1470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40F63-984A-5144-B331-39CF508D8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886" y="3532575"/>
            <a:ext cx="6614214" cy="15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69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x</a:t>
            </a:r>
            <a:r>
              <a:rPr lang="en-US" b="0" dirty="0">
                <a:solidFill>
                  <a:srgbClr val="009545"/>
                </a:solidFill>
              </a:rPr>
              <a:t> </a:t>
            </a:r>
            <a:r>
              <a:rPr lang="en-US" b="0" dirty="0"/>
              <a:t>Representations are inaccurate </a:t>
            </a:r>
            <a:br>
              <a:rPr lang="en-US" b="0" dirty="0"/>
            </a:br>
            <a:r>
              <a:rPr lang="en-US" b="0" dirty="0"/>
              <a:t>and lack commonsense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4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7783-A959-0B46-82C5-270023EC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are not Consistent</a:t>
            </a:r>
          </a:p>
        </p:txBody>
      </p:sp>
      <p:pic>
        <p:nvPicPr>
          <p:cNvPr id="8" name="Content Placeholder 7" descr="A picture containing text, bird&#10;&#10;Description automatically generated">
            <a:extLst>
              <a:ext uri="{FF2B5EF4-FFF2-40B4-BE49-F238E27FC236}">
                <a16:creationId xmlns:a16="http://schemas.microsoft.com/office/drawing/2014/main" id="{95598656-8C4E-C644-BBA7-8D44B2BA1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250" y="2083594"/>
            <a:ext cx="8953500" cy="3835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99C08-6041-A64C-AF78-8ABF0C1DE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AF716A-8021-4A4B-AEEB-92A3935DF2B8}"/>
              </a:ext>
            </a:extLst>
          </p:cNvPr>
          <p:cNvSpPr/>
          <p:nvPr/>
        </p:nvSpPr>
        <p:spPr>
          <a:xfrm>
            <a:off x="224563" y="6311015"/>
            <a:ext cx="28648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Ribeiro et al, 2019</a:t>
            </a:r>
            <a:endParaRPr lang="en-US" sz="20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C733B-6DC3-9645-B908-E55F81FC6B23}"/>
              </a:ext>
            </a:extLst>
          </p:cNvPr>
          <p:cNvSpPr txBox="1"/>
          <p:nvPr/>
        </p:nvSpPr>
        <p:spPr>
          <a:xfrm>
            <a:off x="838200" y="1543986"/>
            <a:ext cx="7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do not know what they know! </a:t>
            </a:r>
          </a:p>
        </p:txBody>
      </p:sp>
    </p:spTree>
    <p:extLst>
      <p:ext uri="{BB962C8B-B14F-4D97-AF65-F5344CB8AC3E}">
        <p14:creationId xmlns:p14="http://schemas.microsoft.com/office/powerpoint/2010/main" val="1608417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x</a:t>
            </a:r>
            <a:r>
              <a:rPr lang="en-US" b="0" dirty="0">
                <a:solidFill>
                  <a:srgbClr val="009545"/>
                </a:solidFill>
              </a:rPr>
              <a:t> </a:t>
            </a:r>
            <a:r>
              <a:rPr lang="en-US" b="0" dirty="0"/>
              <a:t>LMs do not know if they [don’t] know!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14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6C47D838-FA31-2F4F-BA91-BB72D3A9E798}"/>
              </a:ext>
            </a:extLst>
          </p:cNvPr>
          <p:cNvSpPr/>
          <p:nvPr/>
        </p:nvSpPr>
        <p:spPr>
          <a:xfrm>
            <a:off x="2023695" y="2454812"/>
            <a:ext cx="7877951" cy="3874628"/>
          </a:xfrm>
          <a:prstGeom prst="ellipse">
            <a:avLst/>
          </a:prstGeom>
          <a:solidFill>
            <a:schemeClr val="bg1">
              <a:alpha val="41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A4A93-514E-CE4D-A3D2-0641CD91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Our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2EC28-932F-0A48-BC55-C0B42EBB5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Successes in NLP are focused on niche domains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0DE4-419C-A344-9886-B771B4C04E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3E7EC9-7E44-5143-BA83-CCEE2A555079}"/>
              </a:ext>
            </a:extLst>
          </p:cNvPr>
          <p:cNvGrpSpPr/>
          <p:nvPr/>
        </p:nvGrpSpPr>
        <p:grpSpPr>
          <a:xfrm>
            <a:off x="7233016" y="3796457"/>
            <a:ext cx="2170271" cy="1404090"/>
            <a:chOff x="7183778" y="3683913"/>
            <a:chExt cx="2170271" cy="14040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9DD53A-B426-AC40-A36E-4120C1B9B3CC}"/>
                </a:ext>
              </a:extLst>
            </p:cNvPr>
            <p:cNvSpPr/>
            <p:nvPr/>
          </p:nvSpPr>
          <p:spPr>
            <a:xfrm>
              <a:off x="7183778" y="3683913"/>
              <a:ext cx="2170271" cy="1404090"/>
            </a:xfrm>
            <a:prstGeom prst="ellipse">
              <a:avLst/>
            </a:prstGeom>
            <a:solidFill>
              <a:srgbClr val="00B050">
                <a:alpha val="36000"/>
              </a:srgb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08478F-27D8-F74D-8B1A-74CF4CD10412}"/>
                </a:ext>
              </a:extLst>
            </p:cNvPr>
            <p:cNvSpPr txBox="1"/>
            <p:nvPr/>
          </p:nvSpPr>
          <p:spPr>
            <a:xfrm>
              <a:off x="7238083" y="3920518"/>
              <a:ext cx="2061662" cy="572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/>
                <a:t>NarrativeQA</a:t>
              </a:r>
              <a:endParaRPr lang="en-US" sz="2000" b="1" dirty="0"/>
            </a:p>
            <a:p>
              <a:pPr algn="ctr"/>
              <a:r>
                <a:rPr lang="en-US" dirty="0"/>
                <a:t>Narrative understanding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7A9094-491C-724A-823A-431540E0F40B}"/>
              </a:ext>
            </a:extLst>
          </p:cNvPr>
          <p:cNvGrpSpPr/>
          <p:nvPr/>
        </p:nvGrpSpPr>
        <p:grpSpPr>
          <a:xfrm>
            <a:off x="4866708" y="3025557"/>
            <a:ext cx="2141545" cy="1408058"/>
            <a:chOff x="4817470" y="2913013"/>
            <a:chExt cx="2141545" cy="140805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04EF460-0916-834A-9F22-9D494EB39F6F}"/>
                </a:ext>
              </a:extLst>
            </p:cNvPr>
            <p:cNvSpPr/>
            <p:nvPr/>
          </p:nvSpPr>
          <p:spPr>
            <a:xfrm>
              <a:off x="4817470" y="2913013"/>
              <a:ext cx="2141545" cy="140805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CAAAE5-8D8A-BF48-B4AA-4D2BD85B88FD}"/>
                </a:ext>
              </a:extLst>
            </p:cNvPr>
            <p:cNvSpPr txBox="1"/>
            <p:nvPr/>
          </p:nvSpPr>
          <p:spPr>
            <a:xfrm>
              <a:off x="4895230" y="3257732"/>
              <a:ext cx="1959899" cy="437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/>
                <a:t>HotpotQA</a:t>
              </a:r>
              <a:endParaRPr lang="en-US" sz="1600" b="1" dirty="0"/>
            </a:p>
            <a:p>
              <a:pPr algn="ctr"/>
              <a:r>
                <a:rPr lang="en-US" sz="1600" dirty="0"/>
                <a:t>Multi-hop reasoning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09EC7C-DC2E-884A-962F-F9F88EEE875C}"/>
              </a:ext>
            </a:extLst>
          </p:cNvPr>
          <p:cNvGrpSpPr/>
          <p:nvPr/>
        </p:nvGrpSpPr>
        <p:grpSpPr>
          <a:xfrm>
            <a:off x="2544912" y="3687453"/>
            <a:ext cx="2144183" cy="1428779"/>
            <a:chOff x="2495674" y="3574909"/>
            <a:chExt cx="2144183" cy="14287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921619-1257-7841-BBA8-78712462B99D}"/>
                </a:ext>
              </a:extLst>
            </p:cNvPr>
            <p:cNvSpPr/>
            <p:nvPr/>
          </p:nvSpPr>
          <p:spPr>
            <a:xfrm>
              <a:off x="2498312" y="3574909"/>
              <a:ext cx="2141545" cy="1428779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41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9CF4FE-6835-9942-A27D-C6FD30FD4826}"/>
                </a:ext>
              </a:extLst>
            </p:cNvPr>
            <p:cNvSpPr txBox="1"/>
            <p:nvPr/>
          </p:nvSpPr>
          <p:spPr>
            <a:xfrm>
              <a:off x="2495674" y="3872688"/>
              <a:ext cx="21415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SQuAD</a:t>
              </a:r>
              <a:endParaRPr lang="en-US" b="1" dirty="0"/>
            </a:p>
            <a:p>
              <a:pPr algn="ctr"/>
              <a:r>
                <a:rPr lang="en-US" dirty="0"/>
                <a:t>Predicate/argument structure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BBA5EE-5931-7D42-9D99-04920F6FCCFC}"/>
              </a:ext>
            </a:extLst>
          </p:cNvPr>
          <p:cNvGrpSpPr/>
          <p:nvPr/>
        </p:nvGrpSpPr>
        <p:grpSpPr>
          <a:xfrm>
            <a:off x="4884366" y="4705708"/>
            <a:ext cx="2183227" cy="1404090"/>
            <a:chOff x="4835128" y="4593164"/>
            <a:chExt cx="2183227" cy="140409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3C12A80-F695-3A4C-AE1B-8C0AF2548070}"/>
                </a:ext>
              </a:extLst>
            </p:cNvPr>
            <p:cNvSpPr/>
            <p:nvPr/>
          </p:nvSpPr>
          <p:spPr>
            <a:xfrm>
              <a:off x="4851154" y="4593164"/>
              <a:ext cx="2141545" cy="1404090"/>
            </a:xfrm>
            <a:prstGeom prst="ellipse">
              <a:avLst/>
            </a:prstGeom>
            <a:solidFill>
              <a:schemeClr val="accent4">
                <a:alpha val="38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9418C1-75BC-B64F-88A7-C68A34F64BB4}"/>
                </a:ext>
              </a:extLst>
            </p:cNvPr>
            <p:cNvSpPr/>
            <p:nvPr/>
          </p:nvSpPr>
          <p:spPr>
            <a:xfrm>
              <a:off x="4835128" y="4875854"/>
              <a:ext cx="2183227" cy="40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DROP </a:t>
              </a:r>
            </a:p>
            <a:p>
              <a:pPr algn="ctr"/>
              <a:r>
                <a:rPr lang="en-US" dirty="0"/>
                <a:t>Arithmetic reasoning</a:t>
              </a:r>
            </a:p>
          </p:txBody>
        </p:sp>
      </p:grp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9D998DB2-CE5F-0840-9568-3FBBE360E291}"/>
              </a:ext>
            </a:extLst>
          </p:cNvPr>
          <p:cNvSpPr/>
          <p:nvPr/>
        </p:nvSpPr>
        <p:spPr>
          <a:xfrm rot="20046819">
            <a:off x="3759358" y="2953561"/>
            <a:ext cx="1619794" cy="697497"/>
          </a:xfrm>
          <a:prstGeom prst="curvedDownArrow">
            <a:avLst>
              <a:gd name="adj1" fmla="val 10966"/>
              <a:gd name="adj2" fmla="val 46368"/>
              <a:gd name="adj3" fmla="val 33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4B059F-17DB-364F-A740-73849E5C339A}"/>
              </a:ext>
            </a:extLst>
          </p:cNvPr>
          <p:cNvSpPr txBox="1"/>
          <p:nvPr/>
        </p:nvSpPr>
        <p:spPr>
          <a:xfrm>
            <a:off x="3887923" y="2506843"/>
            <a:ext cx="406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1CA"/>
                </a:solidFill>
              </a:rPr>
              <a:t>language understanding tasks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834474-B076-B548-AC71-C5C21AEFF64F}"/>
              </a:ext>
            </a:extLst>
          </p:cNvPr>
          <p:cNvSpPr/>
          <p:nvPr/>
        </p:nvSpPr>
        <p:spPr>
          <a:xfrm>
            <a:off x="4129462" y="305738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5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1E737-75BA-894E-AFA6-C0144953C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6B2A9-E175-7F40-B993-EC9D598FC2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09752-AD00-EC43-BE82-7B9AE8DE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704" y="2372137"/>
            <a:ext cx="8404223" cy="326127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D083E9-3827-EE4E-AC60-067449491E66}"/>
              </a:ext>
            </a:extLst>
          </p:cNvPr>
          <p:cNvCxnSpPr>
            <a:cxnSpLocks/>
          </p:cNvCxnSpPr>
          <p:nvPr/>
        </p:nvCxnSpPr>
        <p:spPr>
          <a:xfrm>
            <a:off x="4169850" y="2645133"/>
            <a:ext cx="0" cy="11449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4FEE48-52B8-3A4C-8EC1-B5529DF14851}"/>
              </a:ext>
            </a:extLst>
          </p:cNvPr>
          <p:cNvCxnSpPr>
            <a:cxnSpLocks/>
          </p:cNvCxnSpPr>
          <p:nvPr/>
        </p:nvCxnSpPr>
        <p:spPr>
          <a:xfrm>
            <a:off x="4921812" y="2645133"/>
            <a:ext cx="0" cy="20196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ACAFAB4-E4DC-C144-8079-F50D2F07C08F}"/>
              </a:ext>
            </a:extLst>
          </p:cNvPr>
          <p:cNvCxnSpPr>
            <a:cxnSpLocks/>
          </p:cNvCxnSpPr>
          <p:nvPr/>
        </p:nvCxnSpPr>
        <p:spPr>
          <a:xfrm>
            <a:off x="6877464" y="2664349"/>
            <a:ext cx="0" cy="16691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52210A9-C821-BF42-B859-6E4A0A38E3CA}"/>
              </a:ext>
            </a:extLst>
          </p:cNvPr>
          <p:cNvGrpSpPr/>
          <p:nvPr/>
        </p:nvGrpSpPr>
        <p:grpSpPr>
          <a:xfrm>
            <a:off x="3392557" y="1359663"/>
            <a:ext cx="4704522" cy="403384"/>
            <a:chOff x="3392557" y="1548847"/>
            <a:chExt cx="4704522" cy="403384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13D8BEE-B5A6-FA42-B191-09F7B3FF605C}"/>
                </a:ext>
              </a:extLst>
            </p:cNvPr>
            <p:cNvCxnSpPr/>
            <p:nvPr/>
          </p:nvCxnSpPr>
          <p:spPr>
            <a:xfrm>
              <a:off x="3392557" y="1952231"/>
              <a:ext cx="470452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8AD629-5BB7-8F4B-9201-9C878020C430}"/>
                </a:ext>
              </a:extLst>
            </p:cNvPr>
            <p:cNvSpPr txBox="1"/>
            <p:nvPr/>
          </p:nvSpPr>
          <p:spPr>
            <a:xfrm>
              <a:off x="4893904" y="1548847"/>
              <a:ext cx="190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Breadth of tasks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969186-E468-F64F-8B9A-4D380C7313CE}"/>
              </a:ext>
            </a:extLst>
          </p:cNvPr>
          <p:cNvGrpSpPr/>
          <p:nvPr/>
        </p:nvGrpSpPr>
        <p:grpSpPr>
          <a:xfrm>
            <a:off x="8706000" y="3081627"/>
            <a:ext cx="1715534" cy="2362178"/>
            <a:chOff x="8706000" y="3081627"/>
            <a:chExt cx="1715534" cy="236217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F00421-BB63-BA44-8B9C-B51809120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3445" y="3081627"/>
              <a:ext cx="0" cy="236217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87547E-34C0-5142-957C-A0CD697A9265}"/>
                </a:ext>
              </a:extLst>
            </p:cNvPr>
            <p:cNvSpPr txBox="1"/>
            <p:nvPr/>
          </p:nvSpPr>
          <p:spPr>
            <a:xfrm rot="19729253">
              <a:off x="8706000" y="3861501"/>
              <a:ext cx="1715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Depth of tasks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F47C6A-B54A-E54B-B90A-3430C6B3649E}"/>
              </a:ext>
            </a:extLst>
          </p:cNvPr>
          <p:cNvCxnSpPr>
            <a:cxnSpLocks/>
          </p:cNvCxnSpPr>
          <p:nvPr/>
        </p:nvCxnSpPr>
        <p:spPr>
          <a:xfrm>
            <a:off x="7434961" y="2664349"/>
            <a:ext cx="0" cy="8345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97685CC-481D-8146-8B68-B2BDB2F8546E}"/>
              </a:ext>
            </a:extLst>
          </p:cNvPr>
          <p:cNvGrpSpPr/>
          <p:nvPr/>
        </p:nvGrpSpPr>
        <p:grpSpPr>
          <a:xfrm>
            <a:off x="6267866" y="2023548"/>
            <a:ext cx="1745991" cy="672718"/>
            <a:chOff x="6267866" y="2023548"/>
            <a:chExt cx="1745991" cy="6727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FE5633-9111-5E4E-881D-8FBB2E0BFF47}"/>
                </a:ext>
              </a:extLst>
            </p:cNvPr>
            <p:cNvSpPr txBox="1"/>
            <p:nvPr/>
          </p:nvSpPr>
          <p:spPr>
            <a:xfrm>
              <a:off x="6693873" y="2434656"/>
              <a:ext cx="3545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Go</a:t>
              </a: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2F7E77FE-086A-D94D-B522-A2025FDD46F9}"/>
                </a:ext>
              </a:extLst>
            </p:cNvPr>
            <p:cNvSpPr/>
            <p:nvPr/>
          </p:nvSpPr>
          <p:spPr>
            <a:xfrm rot="16200000">
              <a:off x="7067536" y="1821778"/>
              <a:ext cx="185580" cy="1145626"/>
            </a:xfrm>
            <a:prstGeom prst="rightBrace">
              <a:avLst>
                <a:gd name="adj1" fmla="val 6730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BAE71B-F768-D948-992D-144F86484CCC}"/>
                </a:ext>
              </a:extLst>
            </p:cNvPr>
            <p:cNvSpPr txBox="1"/>
            <p:nvPr/>
          </p:nvSpPr>
          <p:spPr>
            <a:xfrm>
              <a:off x="7148961" y="2426396"/>
              <a:ext cx="5293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Chess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72FD30-D800-6C4E-B170-879309DEA915}"/>
                </a:ext>
              </a:extLst>
            </p:cNvPr>
            <p:cNvSpPr txBox="1"/>
            <p:nvPr/>
          </p:nvSpPr>
          <p:spPr>
            <a:xfrm>
              <a:off x="6267866" y="2023548"/>
              <a:ext cx="17459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/>
                <a:t>puzzles/search problems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D4E502C-BE1D-5846-B5BB-596C3D32FE98}"/>
                </a:ext>
              </a:extLst>
            </p:cNvPr>
            <p:cNvSpPr/>
            <p:nvPr/>
          </p:nvSpPr>
          <p:spPr>
            <a:xfrm>
              <a:off x="7407821" y="2635706"/>
              <a:ext cx="59876" cy="57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0CF7C6-B015-CD4A-A5F6-B394C6E7D10E}"/>
                </a:ext>
              </a:extLst>
            </p:cNvPr>
            <p:cNvSpPr/>
            <p:nvPr/>
          </p:nvSpPr>
          <p:spPr>
            <a:xfrm>
              <a:off x="6847526" y="2635706"/>
              <a:ext cx="59876" cy="57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BE04879-F130-7946-BC4E-C3DCC5794959}"/>
              </a:ext>
            </a:extLst>
          </p:cNvPr>
          <p:cNvGrpSpPr/>
          <p:nvPr/>
        </p:nvGrpSpPr>
        <p:grpSpPr>
          <a:xfrm>
            <a:off x="3379188" y="2030478"/>
            <a:ext cx="2323072" cy="643298"/>
            <a:chOff x="3379188" y="2030478"/>
            <a:chExt cx="2323072" cy="6432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A158D-A1CC-5240-A66A-100AA5CBCF2C}"/>
                </a:ext>
              </a:extLst>
            </p:cNvPr>
            <p:cNvSpPr txBox="1"/>
            <p:nvPr/>
          </p:nvSpPr>
          <p:spPr>
            <a:xfrm>
              <a:off x="3802716" y="2383607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SQuAD</a:t>
              </a:r>
              <a:endParaRPr 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341C4B-0B30-5B47-88F7-E2576C0708D3}"/>
                </a:ext>
              </a:extLst>
            </p:cNvPr>
            <p:cNvSpPr txBox="1"/>
            <p:nvPr/>
          </p:nvSpPr>
          <p:spPr>
            <a:xfrm>
              <a:off x="4486506" y="2379372"/>
              <a:ext cx="8495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HotPotQA</a:t>
              </a:r>
              <a:endParaRPr lang="en-US" sz="1200" dirty="0"/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6EE041A1-1D7B-F848-BBF4-38B7EBAD8ECF}"/>
                </a:ext>
              </a:extLst>
            </p:cNvPr>
            <p:cNvSpPr/>
            <p:nvPr/>
          </p:nvSpPr>
          <p:spPr>
            <a:xfrm rot="16200000">
              <a:off x="4443723" y="1635098"/>
              <a:ext cx="185579" cy="1473532"/>
            </a:xfrm>
            <a:prstGeom prst="rightBrace">
              <a:avLst>
                <a:gd name="adj1" fmla="val 6730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3E6441-F851-C74C-AD45-DD50CD45DFB6}"/>
                </a:ext>
              </a:extLst>
            </p:cNvPr>
            <p:cNvSpPr txBox="1"/>
            <p:nvPr/>
          </p:nvSpPr>
          <p:spPr>
            <a:xfrm>
              <a:off x="3379188" y="2030478"/>
              <a:ext cx="23230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/>
                <a:t>language understanding problems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78ACAFB-6BD7-D843-ABA2-35665077F20A}"/>
                </a:ext>
              </a:extLst>
            </p:cNvPr>
            <p:cNvSpPr/>
            <p:nvPr/>
          </p:nvSpPr>
          <p:spPr>
            <a:xfrm>
              <a:off x="4891874" y="2616490"/>
              <a:ext cx="59876" cy="57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A4B224-7623-5849-A723-319DAB260063}"/>
                </a:ext>
              </a:extLst>
            </p:cNvPr>
            <p:cNvSpPr/>
            <p:nvPr/>
          </p:nvSpPr>
          <p:spPr>
            <a:xfrm>
              <a:off x="4139912" y="2616490"/>
              <a:ext cx="59876" cy="57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30FA337B-B2FA-304B-BFA5-A45877C52938}"/>
              </a:ext>
            </a:extLst>
          </p:cNvPr>
          <p:cNvSpPr/>
          <p:nvPr/>
        </p:nvSpPr>
        <p:spPr>
          <a:xfrm>
            <a:off x="3866712" y="2898868"/>
            <a:ext cx="1334620" cy="4034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4BB0EA1B-AF7B-1646-BBCF-269149C139AA}"/>
              </a:ext>
            </a:extLst>
          </p:cNvPr>
          <p:cNvSpPr/>
          <p:nvPr/>
        </p:nvSpPr>
        <p:spPr>
          <a:xfrm>
            <a:off x="6492700" y="2894764"/>
            <a:ext cx="1334620" cy="4034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490B-AF24-014B-8028-35BD7DA6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Paradox of Task-Specific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F8A02-0472-FC4A-8B13-1D47ADC8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models have excelled at solving s</a:t>
            </a:r>
            <a:r>
              <a:rPr lang="en-US" b="1" dirty="0"/>
              <a:t>pecific tasks </a:t>
            </a:r>
            <a:r>
              <a:rPr lang="en-US" dirty="0"/>
              <a:t>without displaying intelligence.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9D3C3-EBD9-9043-B660-D4FA3396E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E0EEE5B-EE07-9D46-A494-12DA73EA6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32"/>
          <a:stretch/>
        </p:blipFill>
        <p:spPr bwMode="auto">
          <a:xfrm>
            <a:off x="1830049" y="2854797"/>
            <a:ext cx="8531902" cy="332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35C93A-CDCB-0948-A940-FC2DB7A29687}"/>
              </a:ext>
            </a:extLst>
          </p:cNvPr>
          <p:cNvSpPr/>
          <p:nvPr/>
        </p:nvSpPr>
        <p:spPr>
          <a:xfrm>
            <a:off x="224563" y="6311015"/>
            <a:ext cx="4275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Slide due to Francois Chollet</a:t>
            </a:r>
            <a:endParaRPr lang="en-US" sz="20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0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3F90-AAD2-D54C-B136-0BFAC954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Task-Specific Models </a:t>
            </a:r>
          </a:p>
        </p:txBody>
      </p:sp>
      <p:sp>
        <p:nvSpPr>
          <p:cNvPr id="131" name="Content Placeholder 130">
            <a:extLst>
              <a:ext uri="{FF2B5EF4-FFF2-40B4-BE49-F238E27FC236}">
                <a16:creationId xmlns:a16="http://schemas.microsoft.com/office/drawing/2014/main" id="{265B339F-231E-F343-A04A-7B6AEE54A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8343"/>
            <a:ext cx="10515600" cy="458620"/>
          </a:xfrm>
        </p:spPr>
        <p:txBody>
          <a:bodyPr/>
          <a:lstStyle/>
          <a:p>
            <a:r>
              <a:rPr lang="en-US" dirty="0"/>
              <a:t>Instruction </a:t>
            </a:r>
            <a:r>
              <a:rPr lang="en-US" u="sng" dirty="0"/>
              <a:t>define</a:t>
            </a:r>
            <a:r>
              <a:rPr lang="en-US" dirty="0"/>
              <a:t> tasks explicitly in </a:t>
            </a:r>
            <a:r>
              <a:rPr lang="en-US" u="sng" dirty="0"/>
              <a:t>natural language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4DDCD-CCB8-4843-9AB7-8E73AE8A8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83" name="Alternate Process 82">
            <a:extLst>
              <a:ext uri="{FF2B5EF4-FFF2-40B4-BE49-F238E27FC236}">
                <a16:creationId xmlns:a16="http://schemas.microsoft.com/office/drawing/2014/main" id="{CA96BC56-A22F-3E47-A3B6-D5F35EE8030D}"/>
              </a:ext>
            </a:extLst>
          </p:cNvPr>
          <p:cNvSpPr/>
          <p:nvPr/>
        </p:nvSpPr>
        <p:spPr>
          <a:xfrm>
            <a:off x="3218479" y="1592764"/>
            <a:ext cx="6464835" cy="817245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2880" tIns="91440" rIns="91440" bIns="91440">
            <a:sp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Text: </a:t>
            </a:r>
            <a:r>
              <a:rPr lang="en-US" i="1" dirty="0">
                <a:solidFill>
                  <a:schemeClr val="tx1"/>
                </a:solidFill>
              </a:rPr>
              <a:t>She chose to make a salad for lunch tomorrow and Sunday. 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b="1" i="1" dirty="0">
                <a:solidFill>
                  <a:schemeClr val="tx1"/>
                </a:solidFill>
              </a:rPr>
              <a:t>Question:</a:t>
            </a:r>
            <a:r>
              <a:rPr lang="en-US" i="1" dirty="0">
                <a:solidFill>
                  <a:schemeClr val="tx1"/>
                </a:solidFill>
              </a:rPr>
              <a:t> how long did it take for her to make a salad?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431D6E6E-C443-4F48-AE81-F6E79A335BB3}"/>
              </a:ext>
            </a:extLst>
          </p:cNvPr>
          <p:cNvCxnSpPr>
            <a:cxnSpLocks/>
          </p:cNvCxnSpPr>
          <p:nvPr/>
        </p:nvCxnSpPr>
        <p:spPr>
          <a:xfrm flipV="1">
            <a:off x="7108247" y="3055908"/>
            <a:ext cx="1221050" cy="101251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39C4B8A5-009B-AB42-9065-75C2E8A1444E}"/>
              </a:ext>
            </a:extLst>
          </p:cNvPr>
          <p:cNvCxnSpPr>
            <a:cxnSpLocks/>
          </p:cNvCxnSpPr>
          <p:nvPr/>
        </p:nvCxnSpPr>
        <p:spPr>
          <a:xfrm>
            <a:off x="7108247" y="4068418"/>
            <a:ext cx="1221050" cy="98090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FDA40792-95CC-764B-B54E-7E03B50DDC84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7108247" y="4068418"/>
            <a:ext cx="1221049" cy="524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E983844-45DD-244A-8E2D-95E5EFCDF395}"/>
              </a:ext>
            </a:extLst>
          </p:cNvPr>
          <p:cNvSpPr/>
          <p:nvPr/>
        </p:nvSpPr>
        <p:spPr>
          <a:xfrm>
            <a:off x="8329297" y="2878157"/>
            <a:ext cx="1898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“event duration”</a:t>
            </a:r>
          </a:p>
        </p:txBody>
      </p:sp>
      <p:sp>
        <p:nvSpPr>
          <p:cNvPr id="118" name="Google Shape;711;p72">
            <a:extLst>
              <a:ext uri="{FF2B5EF4-FFF2-40B4-BE49-F238E27FC236}">
                <a16:creationId xmlns:a16="http://schemas.microsoft.com/office/drawing/2014/main" id="{96288640-F8B7-E24C-AF62-BCCCA4A5E28A}"/>
              </a:ext>
            </a:extLst>
          </p:cNvPr>
          <p:cNvSpPr txBox="1"/>
          <p:nvPr/>
        </p:nvSpPr>
        <p:spPr>
          <a:xfrm>
            <a:off x="10967666" y="2646405"/>
            <a:ext cx="939805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Question Typing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711;p72">
            <a:extLst>
              <a:ext uri="{FF2B5EF4-FFF2-40B4-BE49-F238E27FC236}">
                <a16:creationId xmlns:a16="http://schemas.microsoft.com/office/drawing/2014/main" id="{CFE90649-32D4-214C-B709-4D390FDC0AC0}"/>
              </a:ext>
            </a:extLst>
          </p:cNvPr>
          <p:cNvSpPr txBox="1"/>
          <p:nvPr/>
        </p:nvSpPr>
        <p:spPr>
          <a:xfrm>
            <a:off x="10848238" y="4710785"/>
            <a:ext cx="1204449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Sentence Modification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9F79060-CACD-2D4A-A78E-DD88718F8385}"/>
              </a:ext>
            </a:extLst>
          </p:cNvPr>
          <p:cNvSpPr/>
          <p:nvPr/>
        </p:nvSpPr>
        <p:spPr>
          <a:xfrm>
            <a:off x="8329296" y="3873603"/>
            <a:ext cx="2257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“30mins”, “an hour”</a:t>
            </a:r>
          </a:p>
        </p:txBody>
      </p:sp>
      <p:sp>
        <p:nvSpPr>
          <p:cNvPr id="121" name="Google Shape;711;p72">
            <a:extLst>
              <a:ext uri="{FF2B5EF4-FFF2-40B4-BE49-F238E27FC236}">
                <a16:creationId xmlns:a16="http://schemas.microsoft.com/office/drawing/2014/main" id="{7702D299-EF49-B643-B7D7-E2789756A912}"/>
              </a:ext>
            </a:extLst>
          </p:cNvPr>
          <p:cNvSpPr txBox="1"/>
          <p:nvPr/>
        </p:nvSpPr>
        <p:spPr>
          <a:xfrm>
            <a:off x="10731500" y="3707470"/>
            <a:ext cx="1412138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Question Answering</a:t>
            </a:r>
            <a:endParaRPr sz="16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69DDFC2-8BAF-4F42-AECF-DDC6F59EA368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6450898" y="2455472"/>
            <a:ext cx="0" cy="1103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9B3093D2-2D1A-3545-B568-3E5C83F588CA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4479347" y="2955478"/>
            <a:ext cx="1314201" cy="111294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F35A10E-6727-C849-B579-30E3283661E8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4453124" y="4059766"/>
            <a:ext cx="1340424" cy="8652"/>
          </a:xfrm>
          <a:prstGeom prst="bentConnector3">
            <a:avLst/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CA582408-B02F-1C48-ADCF-EA8691C74065}"/>
              </a:ext>
            </a:extLst>
          </p:cNvPr>
          <p:cNvCxnSpPr>
            <a:cxnSpLocks/>
            <a:endCxn id="127" idx="1"/>
          </p:cNvCxnSpPr>
          <p:nvPr/>
        </p:nvCxnSpPr>
        <p:spPr>
          <a:xfrm flipV="1">
            <a:off x="4470322" y="4068418"/>
            <a:ext cx="1323226" cy="98071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ABBDFA55-7B2B-3D45-BDC7-C2F49155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48" y="3558614"/>
            <a:ext cx="1314699" cy="1019608"/>
          </a:xfrm>
          <a:prstGeom prst="rect">
            <a:avLst/>
          </a:prstGeom>
        </p:spPr>
      </p:pic>
      <p:sp>
        <p:nvSpPr>
          <p:cNvPr id="132" name="Rounded Rectangular Callout 131">
            <a:extLst>
              <a:ext uri="{FF2B5EF4-FFF2-40B4-BE49-F238E27FC236}">
                <a16:creationId xmlns:a16="http://schemas.microsoft.com/office/drawing/2014/main" id="{F47A1FC4-3586-4145-8A5E-D5BEB91D3A3E}"/>
              </a:ext>
            </a:extLst>
          </p:cNvPr>
          <p:cNvSpPr/>
          <p:nvPr/>
        </p:nvSpPr>
        <p:spPr>
          <a:xfrm>
            <a:off x="180722" y="1544127"/>
            <a:ext cx="2578349" cy="670009"/>
          </a:xfrm>
          <a:prstGeom prst="wedgeRoundRectCallout">
            <a:avLst>
              <a:gd name="adj1" fmla="val 28396"/>
              <a:gd name="adj2" fmla="val 70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human readable definitions; fully define the task</a:t>
            </a:r>
          </a:p>
        </p:txBody>
      </p:sp>
      <p:sp>
        <p:nvSpPr>
          <p:cNvPr id="133" name="Alternate Process 132">
            <a:extLst>
              <a:ext uri="{FF2B5EF4-FFF2-40B4-BE49-F238E27FC236}">
                <a16:creationId xmlns:a16="http://schemas.microsoft.com/office/drawing/2014/main" id="{C0C649DD-E264-1F4E-BFF4-BE19F52B08D7}"/>
              </a:ext>
            </a:extLst>
          </p:cNvPr>
          <p:cNvSpPr/>
          <p:nvPr/>
        </p:nvSpPr>
        <p:spPr>
          <a:xfrm>
            <a:off x="1060178" y="2661468"/>
            <a:ext cx="3692883" cy="61293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Indicate the type of temporal phenomenon in the question … </a:t>
            </a:r>
          </a:p>
        </p:txBody>
      </p:sp>
      <p:sp>
        <p:nvSpPr>
          <p:cNvPr id="134" name="Google Shape;711;p72">
            <a:extLst>
              <a:ext uri="{FF2B5EF4-FFF2-40B4-BE49-F238E27FC236}">
                <a16:creationId xmlns:a16="http://schemas.microsoft.com/office/drawing/2014/main" id="{C48E719F-83FE-9D49-ADF3-FD002F6DC429}"/>
              </a:ext>
            </a:extLst>
          </p:cNvPr>
          <p:cNvSpPr txBox="1"/>
          <p:nvPr/>
        </p:nvSpPr>
        <p:spPr>
          <a:xfrm>
            <a:off x="1047069" y="2294066"/>
            <a:ext cx="26674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Question Typing Instructions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Alternate Process 134">
            <a:extLst>
              <a:ext uri="{FF2B5EF4-FFF2-40B4-BE49-F238E27FC236}">
                <a16:creationId xmlns:a16="http://schemas.microsoft.com/office/drawing/2014/main" id="{2308C38E-B274-2D40-938C-3CEE6F78AC57}"/>
              </a:ext>
            </a:extLst>
          </p:cNvPr>
          <p:cNvSpPr/>
          <p:nvPr/>
        </p:nvSpPr>
        <p:spPr>
          <a:xfrm>
            <a:off x="1042967" y="3739537"/>
            <a:ext cx="3692881" cy="61293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In this task we ask you to write answer to the given question. … </a:t>
            </a:r>
          </a:p>
        </p:txBody>
      </p:sp>
      <p:sp>
        <p:nvSpPr>
          <p:cNvPr id="136" name="Google Shape;711;p72">
            <a:extLst>
              <a:ext uri="{FF2B5EF4-FFF2-40B4-BE49-F238E27FC236}">
                <a16:creationId xmlns:a16="http://schemas.microsoft.com/office/drawing/2014/main" id="{37703F46-DB59-344D-844F-8FC1B1C9036C}"/>
              </a:ext>
            </a:extLst>
          </p:cNvPr>
          <p:cNvSpPr txBox="1"/>
          <p:nvPr/>
        </p:nvSpPr>
        <p:spPr>
          <a:xfrm>
            <a:off x="1009637" y="3353689"/>
            <a:ext cx="303905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Question Answering Instructions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Alternate Process 136">
            <a:extLst>
              <a:ext uri="{FF2B5EF4-FFF2-40B4-BE49-F238E27FC236}">
                <a16:creationId xmlns:a16="http://schemas.microsoft.com/office/drawing/2014/main" id="{95BB8968-5F19-3040-9923-DC57294A88C8}"/>
              </a:ext>
            </a:extLst>
          </p:cNvPr>
          <p:cNvSpPr/>
          <p:nvPr/>
        </p:nvSpPr>
        <p:spPr>
          <a:xfrm>
            <a:off x="1082646" y="4728982"/>
            <a:ext cx="3692883" cy="61293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Label a question that is free of any grammatical/logical errors w/  'yes’ … </a:t>
            </a:r>
          </a:p>
        </p:txBody>
      </p:sp>
      <p:sp>
        <p:nvSpPr>
          <p:cNvPr id="138" name="Google Shape;711;p72">
            <a:extLst>
              <a:ext uri="{FF2B5EF4-FFF2-40B4-BE49-F238E27FC236}">
                <a16:creationId xmlns:a16="http://schemas.microsoft.com/office/drawing/2014/main" id="{53BC828B-5874-AC45-9C66-20BE14A98AA4}"/>
              </a:ext>
            </a:extLst>
          </p:cNvPr>
          <p:cNvSpPr txBox="1"/>
          <p:nvPr/>
        </p:nvSpPr>
        <p:spPr>
          <a:xfrm>
            <a:off x="805293" y="4387640"/>
            <a:ext cx="30878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Sentence Mod. Instructions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Down Arrow Callout 141">
            <a:extLst>
              <a:ext uri="{FF2B5EF4-FFF2-40B4-BE49-F238E27FC236}">
                <a16:creationId xmlns:a16="http://schemas.microsoft.com/office/drawing/2014/main" id="{54438205-4DBB-3342-96C2-8D4CAB8499A5}"/>
              </a:ext>
            </a:extLst>
          </p:cNvPr>
          <p:cNvSpPr/>
          <p:nvPr/>
        </p:nvSpPr>
        <p:spPr>
          <a:xfrm>
            <a:off x="10784266" y="1662200"/>
            <a:ext cx="1268422" cy="81724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FA2D52-5EE3-1B40-8E48-F2A5EA0769DD}"/>
              </a:ext>
            </a:extLst>
          </p:cNvPr>
          <p:cNvSpPr/>
          <p:nvPr/>
        </p:nvSpPr>
        <p:spPr>
          <a:xfrm>
            <a:off x="8329297" y="4849264"/>
            <a:ext cx="1687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“how often …”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1071BA-9AB3-2444-8826-6211C7BDD3E4}"/>
              </a:ext>
            </a:extLst>
          </p:cNvPr>
          <p:cNvSpPr/>
          <p:nvPr/>
        </p:nvSpPr>
        <p:spPr>
          <a:xfrm>
            <a:off x="119633" y="6116145"/>
            <a:ext cx="82253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/natural-instructions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allenai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/natural-instructions-expansion</a:t>
            </a:r>
            <a:endParaRPr lang="en-US" sz="20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build="p"/>
      <p:bldP spid="131" grpId="1" build="p"/>
      <p:bldP spid="132" grpId="0" animBg="1"/>
      <p:bldP spid="132" grpId="1" animBg="1"/>
      <p:bldP spid="133" grpId="0" animBg="1"/>
      <p:bldP spid="134" grpId="0"/>
      <p:bldP spid="135" grpId="0" animBg="1"/>
      <p:bldP spid="136" grpId="0"/>
      <p:bldP spid="137" grpId="0" animBg="1"/>
      <p:bldP spid="1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x</a:t>
            </a:r>
            <a:r>
              <a:rPr lang="en-US" b="0" dirty="0">
                <a:solidFill>
                  <a:srgbClr val="009545"/>
                </a:solidFill>
              </a:rPr>
              <a:t> </a:t>
            </a:r>
            <a:r>
              <a:rPr lang="en-US" b="0" dirty="0"/>
              <a:t>Current Successes of AI have limited generality!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60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DB66E-A43E-0C4B-BF08-47BEB57C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Semantics</a:t>
            </a:r>
          </a:p>
        </p:txBody>
      </p:sp>
      <p:pic>
        <p:nvPicPr>
          <p:cNvPr id="19" name="Content Placeholder 18" descr="Icon&#10;&#10;Description automatically generated">
            <a:extLst>
              <a:ext uri="{FF2B5EF4-FFF2-40B4-BE49-F238E27FC236}">
                <a16:creationId xmlns:a16="http://schemas.microsoft.com/office/drawing/2014/main" id="{EF8BAE87-621D-3442-92D5-E9825F606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9368" y="1899301"/>
            <a:ext cx="604865" cy="67665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5CCF4-28A0-464E-B301-C553E3C9F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6B2A9-E175-7F40-B993-EC9D598FC2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4098" name="Picture 2" descr="Image result for human interaction">
            <a:extLst>
              <a:ext uri="{FF2B5EF4-FFF2-40B4-BE49-F238E27FC236}">
                <a16:creationId xmlns:a16="http://schemas.microsoft.com/office/drawing/2014/main" id="{999590C0-F93E-DE4B-9CF2-944BD0AE5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/>
          <a:stretch/>
        </p:blipFill>
        <p:spPr bwMode="auto">
          <a:xfrm>
            <a:off x="5200864" y="3983741"/>
            <a:ext cx="4235367" cy="21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817C5E-DDBF-C948-839A-50A6DEE875F4}"/>
              </a:ext>
            </a:extLst>
          </p:cNvPr>
          <p:cNvCxnSpPr>
            <a:cxnSpLocks/>
          </p:cNvCxnSpPr>
          <p:nvPr/>
        </p:nvCxnSpPr>
        <p:spPr>
          <a:xfrm flipV="1">
            <a:off x="838200" y="3662724"/>
            <a:ext cx="10515600" cy="1157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890A03-8BC0-1B48-9F04-35099B2F957F}"/>
              </a:ext>
            </a:extLst>
          </p:cNvPr>
          <p:cNvSpPr txBox="1"/>
          <p:nvPr/>
        </p:nvSpPr>
        <p:spPr>
          <a:xfrm>
            <a:off x="1254709" y="4722028"/>
            <a:ext cx="157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Learning from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C51A7-BA00-D849-89A2-EC129702CE59}"/>
              </a:ext>
            </a:extLst>
          </p:cNvPr>
          <p:cNvSpPr txBox="1"/>
          <p:nvPr/>
        </p:nvSpPr>
        <p:spPr>
          <a:xfrm>
            <a:off x="1254709" y="2183980"/>
            <a:ext cx="157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Single-shot evaluation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96F74-8C9A-2B4A-9257-10EF4A746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201" y="1625304"/>
            <a:ext cx="1645283" cy="1275990"/>
          </a:xfrm>
          <a:prstGeom prst="rect">
            <a:avLst/>
          </a:prstGeom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CD644C23-CE25-1A44-AC5A-2FFD2820FBD2}"/>
              </a:ext>
            </a:extLst>
          </p:cNvPr>
          <p:cNvSpPr/>
          <p:nvPr/>
        </p:nvSpPr>
        <p:spPr>
          <a:xfrm>
            <a:off x="5550151" y="2091849"/>
            <a:ext cx="451395" cy="342900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F428B65D-EB03-2042-88B3-54C76A494F39}"/>
              </a:ext>
            </a:extLst>
          </p:cNvPr>
          <p:cNvSpPr/>
          <p:nvPr/>
        </p:nvSpPr>
        <p:spPr>
          <a:xfrm>
            <a:off x="8015168" y="2091849"/>
            <a:ext cx="451395" cy="342900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8465BC-AE16-AB45-986F-AA398378AAE9}"/>
              </a:ext>
            </a:extLst>
          </p:cNvPr>
          <p:cNvGrpSpPr/>
          <p:nvPr/>
        </p:nvGrpSpPr>
        <p:grpSpPr>
          <a:xfrm>
            <a:off x="8373573" y="1875186"/>
            <a:ext cx="1389070" cy="1017464"/>
            <a:chOff x="8373573" y="1875186"/>
            <a:chExt cx="1389070" cy="1017464"/>
          </a:xfrm>
        </p:grpSpPr>
        <p:pic>
          <p:nvPicPr>
            <p:cNvPr id="6146" name="Picture 2" descr="Evaluation clipart job evaluation, Evaluation job evaluation Transparent  FREE for download on WebStockReview 2021">
              <a:extLst>
                <a:ext uri="{FF2B5EF4-FFF2-40B4-BE49-F238E27FC236}">
                  <a16:creationId xmlns:a16="http://schemas.microsoft.com/office/drawing/2014/main" id="{D9942C50-58C0-124F-997B-F80E8A73A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4788">
              <a:off x="8781998" y="1875186"/>
              <a:ext cx="572221" cy="71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040F14-3A74-F149-BD6D-A75ED87691E5}"/>
                </a:ext>
              </a:extLst>
            </p:cNvPr>
            <p:cNvSpPr txBox="1"/>
            <p:nvPr/>
          </p:nvSpPr>
          <p:spPr>
            <a:xfrm flipH="1">
              <a:off x="8373573" y="2584873"/>
              <a:ext cx="1389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evaluation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90CBD2-682B-DF48-BB69-55BE1D91317A}"/>
              </a:ext>
            </a:extLst>
          </p:cNvPr>
          <p:cNvSpPr txBox="1"/>
          <p:nvPr/>
        </p:nvSpPr>
        <p:spPr>
          <a:xfrm flipH="1">
            <a:off x="4152242" y="2499148"/>
            <a:ext cx="138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problem</a:t>
            </a:r>
          </a:p>
        </p:txBody>
      </p:sp>
    </p:spTree>
    <p:extLst>
      <p:ext uri="{BB962C8B-B14F-4D97-AF65-F5344CB8AC3E}">
        <p14:creationId xmlns:p14="http://schemas.microsoft.com/office/powerpoint/2010/main" val="46249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x</a:t>
            </a:r>
            <a:r>
              <a:rPr lang="en-US" b="0" dirty="0">
                <a:solidFill>
                  <a:srgbClr val="009545"/>
                </a:solidFill>
              </a:rPr>
              <a:t> </a:t>
            </a:r>
            <a:r>
              <a:rPr lang="en-US" b="0" dirty="0"/>
              <a:t>How can we incorporate </a:t>
            </a:r>
            <a:br>
              <a:rPr lang="en-US" b="0" dirty="0"/>
            </a:br>
            <a:r>
              <a:rPr lang="en-US" b="0" dirty="0"/>
              <a:t>“interactivity” in AI/NLP?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9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CA59-0562-294A-84E2-A15C7832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Leaderboards: NLP is on-par w/ humans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20CDE73E-6910-344D-8A09-1597B7381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293"/>
          <a:stretch/>
        </p:blipFill>
        <p:spPr>
          <a:xfrm>
            <a:off x="2910126" y="1392646"/>
            <a:ext cx="6972159" cy="49033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DD6E0-82F6-E54F-BD07-845CB386F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AA108-7559-7349-BF5C-60F836E87D72}"/>
              </a:ext>
            </a:extLst>
          </p:cNvPr>
          <p:cNvSpPr/>
          <p:nvPr/>
        </p:nvSpPr>
        <p:spPr>
          <a:xfrm>
            <a:off x="63148" y="6468301"/>
            <a:ext cx="5630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https://super.gluebenchmark.com/leaderboard</a:t>
            </a:r>
            <a:endParaRPr lang="en-US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02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D812E294-0A6A-F541-B079-73463E9CC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 b="21355"/>
          <a:stretch/>
        </p:blipFill>
        <p:spPr bwMode="auto">
          <a:xfrm>
            <a:off x="607817" y="1856360"/>
            <a:ext cx="2581853" cy="179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1C9087C-A6FD-F044-97F0-DC2804AD6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b="26574"/>
          <a:stretch/>
        </p:blipFill>
        <p:spPr bwMode="auto">
          <a:xfrm>
            <a:off x="581034" y="4273386"/>
            <a:ext cx="2702094" cy="16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82674-0863-CD4C-BC56-1EE08282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454" y="62702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700" i="0" kern="1200">
                <a:solidFill>
                  <a:schemeClr val="tx1">
                    <a:tint val="75000"/>
                  </a:schemeClr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4B35C-345F-9846-8E6A-29269C85082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8A0047-FA64-614E-85BC-28CBCC1F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Models: Biases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CF3CAC-893E-4845-A627-C8042B42E05A}"/>
              </a:ext>
            </a:extLst>
          </p:cNvPr>
          <p:cNvSpPr/>
          <p:nvPr/>
        </p:nvSpPr>
        <p:spPr>
          <a:xfrm>
            <a:off x="1240701" y="6271864"/>
            <a:ext cx="1293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2000503060000020004" pitchFamily="2" charset="77"/>
              </a:rPr>
              <a:t>Bias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71426-7E53-C545-A1C7-599C29FE5DD7}"/>
              </a:ext>
            </a:extLst>
          </p:cNvPr>
          <p:cNvSpPr/>
          <p:nvPr/>
        </p:nvSpPr>
        <p:spPr>
          <a:xfrm>
            <a:off x="4395279" y="6278124"/>
            <a:ext cx="2426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2000503060000020004" pitchFamily="2" charset="77"/>
              </a:rPr>
              <a:t>Conspiracy Theories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2D7965-847B-E543-91D4-3D4FB94F839D}"/>
              </a:ext>
            </a:extLst>
          </p:cNvPr>
          <p:cNvSpPr/>
          <p:nvPr/>
        </p:nvSpPr>
        <p:spPr>
          <a:xfrm>
            <a:off x="925866" y="3989330"/>
            <a:ext cx="2426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Merriweather Sans" panose="02000503060000020004" pitchFamily="2" charset="77"/>
              </a:rPr>
              <a:t>___ is a babysitter.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7EA2B-1A8B-B54E-A2E2-E3C2BBC03C01}"/>
              </a:ext>
            </a:extLst>
          </p:cNvPr>
          <p:cNvSpPr/>
          <p:nvPr/>
        </p:nvSpPr>
        <p:spPr>
          <a:xfrm>
            <a:off x="1048493" y="1477088"/>
            <a:ext cx="2426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Merriweather Sans" panose="02000503060000020004" pitchFamily="2" charset="77"/>
              </a:rPr>
              <a:t>___ is a lawyer.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5ECE76-52D1-684F-A6D2-89CC00A943EE}"/>
              </a:ext>
            </a:extLst>
          </p:cNvPr>
          <p:cNvSpPr/>
          <p:nvPr/>
        </p:nvSpPr>
        <p:spPr>
          <a:xfrm rot="18896762">
            <a:off x="801589" y="3155082"/>
            <a:ext cx="454824" cy="1956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E614A0-FB41-6345-B576-F59C17542A99}"/>
              </a:ext>
            </a:extLst>
          </p:cNvPr>
          <p:cNvSpPr/>
          <p:nvPr/>
        </p:nvSpPr>
        <p:spPr>
          <a:xfrm rot="18896762">
            <a:off x="783410" y="5602837"/>
            <a:ext cx="444594" cy="2154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057D1D-8B07-BC48-B8D1-68E7440895E2}"/>
              </a:ext>
            </a:extLst>
          </p:cNvPr>
          <p:cNvSpPr/>
          <p:nvPr/>
        </p:nvSpPr>
        <p:spPr>
          <a:xfrm>
            <a:off x="4437693" y="4019147"/>
            <a:ext cx="2426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Merriweather Sans" panose="02000503060000020004" pitchFamily="2" charset="77"/>
              </a:rPr>
              <a:t>Vaccines cause ___.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AC94F9-9961-0949-9ED1-40D0952C1057}"/>
              </a:ext>
            </a:extLst>
          </p:cNvPr>
          <p:cNvSpPr/>
          <p:nvPr/>
        </p:nvSpPr>
        <p:spPr>
          <a:xfrm>
            <a:off x="3995534" y="1477088"/>
            <a:ext cx="3643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Merriweather Sans" panose="02000503060000020004" pitchFamily="2" charset="77"/>
              </a:rPr>
              <a:t>Obama’s birth certificate is ___.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5CF654B-A785-1A46-9B91-ABD4EE4CA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" b="11626"/>
          <a:stretch/>
        </p:blipFill>
        <p:spPr bwMode="auto">
          <a:xfrm>
            <a:off x="4319409" y="1848335"/>
            <a:ext cx="2581853" cy="203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BCD17B2-65B9-7B4B-AF50-7AFFEE4DD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2" b="11657"/>
          <a:stretch/>
        </p:blipFill>
        <p:spPr bwMode="auto">
          <a:xfrm>
            <a:off x="4331172" y="4341783"/>
            <a:ext cx="2577454" cy="200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11E7FE-E73A-B54A-95D2-FA8C3762FED0}"/>
              </a:ext>
            </a:extLst>
          </p:cNvPr>
          <p:cNvSpPr/>
          <p:nvPr/>
        </p:nvSpPr>
        <p:spPr>
          <a:xfrm>
            <a:off x="7956964" y="2266305"/>
            <a:ext cx="390300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>
                <a:latin typeface="Merriweather Sans Light" panose="02000503060000020004" pitchFamily="2" charset="77"/>
              </a:rPr>
              <a:t>What does this mean for the NLP systems built out of such systems?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000" dirty="0">
              <a:latin typeface="Merriweather Sans Light" panose="02000503060000020004" pitchFamily="2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>
                <a:latin typeface="Merriweather Sans Light" panose="02000503060000020004" pitchFamily="2" charset="77"/>
              </a:rPr>
              <a:t>Discovery: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latin typeface="Merriweather Sans Light" panose="02000503060000020004" pitchFamily="2" charset="77"/>
              </a:rPr>
              <a:t>How can we automate the discovery of issues? 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Merriweather Sans Light" panose="02000503060000020004" pitchFamily="2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>
                <a:latin typeface="Merriweather Sans Light" panose="02000503060000020004" pitchFamily="2" charset="77"/>
              </a:rPr>
              <a:t>Mitigation: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latin typeface="Merriweather Sans Light" panose="02000503060000020004" pitchFamily="2" charset="77"/>
              </a:rPr>
              <a:t>How can we resolve the such biases?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294BC2-E260-6144-AA86-838FF3E55E39}"/>
              </a:ext>
            </a:extLst>
          </p:cNvPr>
          <p:cNvCxnSpPr>
            <a:cxnSpLocks/>
          </p:cNvCxnSpPr>
          <p:nvPr/>
        </p:nvCxnSpPr>
        <p:spPr>
          <a:xfrm>
            <a:off x="3786809" y="1477088"/>
            <a:ext cx="0" cy="515832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04985A-17EC-B141-9751-A263A91C9CC8}"/>
              </a:ext>
            </a:extLst>
          </p:cNvPr>
          <p:cNvCxnSpPr>
            <a:cxnSpLocks/>
          </p:cNvCxnSpPr>
          <p:nvPr/>
        </p:nvCxnSpPr>
        <p:spPr>
          <a:xfrm>
            <a:off x="7757885" y="1477088"/>
            <a:ext cx="0" cy="515832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FD6EF49-74EE-E547-8D5E-9701FD27A58F}"/>
              </a:ext>
            </a:extLst>
          </p:cNvPr>
          <p:cNvSpPr/>
          <p:nvPr/>
        </p:nvSpPr>
        <p:spPr>
          <a:xfrm>
            <a:off x="736220" y="6555441"/>
            <a:ext cx="22862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2000503060000020004" pitchFamily="2" charset="77"/>
              </a:rPr>
              <a:t>[May et al.19; Zhao et al.19]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4CC1DB-3EBA-5F44-99CF-C89DD0628448}"/>
              </a:ext>
            </a:extLst>
          </p:cNvPr>
          <p:cNvSpPr/>
          <p:nvPr/>
        </p:nvSpPr>
        <p:spPr>
          <a:xfrm>
            <a:off x="4400427" y="5594742"/>
            <a:ext cx="2426823" cy="62877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0545C2F-5124-F14B-BB50-ED7C7EE99FBC}"/>
              </a:ext>
            </a:extLst>
          </p:cNvPr>
          <p:cNvSpPr/>
          <p:nvPr/>
        </p:nvSpPr>
        <p:spPr>
          <a:xfrm>
            <a:off x="4437705" y="3119209"/>
            <a:ext cx="2426823" cy="62877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F96873-4A04-D64A-93FE-6E357BCBD8A7}"/>
              </a:ext>
            </a:extLst>
          </p:cNvPr>
          <p:cNvSpPr/>
          <p:nvPr/>
        </p:nvSpPr>
        <p:spPr>
          <a:xfrm>
            <a:off x="3917529" y="1358076"/>
            <a:ext cx="3643013" cy="532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1F1937-B50B-E749-B13B-18012BDCC0D2}"/>
              </a:ext>
            </a:extLst>
          </p:cNvPr>
          <p:cNvSpPr/>
          <p:nvPr/>
        </p:nvSpPr>
        <p:spPr>
          <a:xfrm>
            <a:off x="352521" y="1477088"/>
            <a:ext cx="3643013" cy="5323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5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9D0F-8FFB-1D4C-86CF-6EECDAB4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Biases of QA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C8D6-F447-9F40-807A-60340253A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40EE5-8EFB-3545-BF31-2153A3C10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564827-347E-FB44-BFFD-F0CA068F6546}"/>
              </a:ext>
            </a:extLst>
          </p:cNvPr>
          <p:cNvGrpSpPr/>
          <p:nvPr/>
        </p:nvGrpSpPr>
        <p:grpSpPr>
          <a:xfrm>
            <a:off x="2817680" y="1475730"/>
            <a:ext cx="6171626" cy="4687811"/>
            <a:chOff x="-287413" y="1231402"/>
            <a:chExt cx="6171626" cy="46878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0B192D-93A7-5F4A-A055-3744B357B8D9}"/>
                </a:ext>
              </a:extLst>
            </p:cNvPr>
            <p:cNvGrpSpPr/>
            <p:nvPr/>
          </p:nvGrpSpPr>
          <p:grpSpPr>
            <a:xfrm>
              <a:off x="357052" y="2322468"/>
              <a:ext cx="4985657" cy="3059428"/>
              <a:chOff x="438473" y="1884722"/>
              <a:chExt cx="2921758" cy="1591726"/>
            </a:xfrm>
          </p:grpSpPr>
          <p:pic>
            <p:nvPicPr>
              <p:cNvPr id="9" name="Picture 8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38711941-DCED-0040-8445-5EB66BC087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72471"/>
              <a:stretch/>
            </p:blipFill>
            <p:spPr>
              <a:xfrm>
                <a:off x="438473" y="1884722"/>
                <a:ext cx="1482962" cy="1584392"/>
              </a:xfrm>
              <a:prstGeom prst="rect">
                <a:avLst/>
              </a:prstGeom>
            </p:spPr>
          </p:pic>
          <p:pic>
            <p:nvPicPr>
              <p:cNvPr id="10" name="Picture 9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46EA3ABE-B1BB-834B-AC5D-6F8D0E16C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321"/>
              <a:stretch/>
            </p:blipFill>
            <p:spPr>
              <a:xfrm>
                <a:off x="1869183" y="1892056"/>
                <a:ext cx="1491048" cy="1584392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70134F-6E66-1049-8360-8D87093C87AE}"/>
                </a:ext>
              </a:extLst>
            </p:cNvPr>
            <p:cNvSpPr/>
            <p:nvPr/>
          </p:nvSpPr>
          <p:spPr>
            <a:xfrm>
              <a:off x="-287413" y="1231402"/>
              <a:ext cx="6171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1A4594"/>
                  </a:solidFill>
                </a:rPr>
                <a:t>Social Biases in QA Models</a:t>
              </a:r>
              <a:r>
                <a:rPr lang="en-US" sz="2400" dirty="0"/>
                <a:t>  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[Li et al. EMNLP-Findings’20]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0ACFEC-FA82-6646-A92B-6D066B3A976B}"/>
                </a:ext>
              </a:extLst>
            </p:cNvPr>
            <p:cNvSpPr/>
            <p:nvPr/>
          </p:nvSpPr>
          <p:spPr>
            <a:xfrm>
              <a:off x="1374281" y="5395993"/>
              <a:ext cx="28303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/>
                <a:t>Association of ethylic/religious groups with negative stereotypes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6614B2B-14BA-2740-8F9F-F6AB74B6BAB0}"/>
              </a:ext>
            </a:extLst>
          </p:cNvPr>
          <p:cNvSpPr/>
          <p:nvPr/>
        </p:nvSpPr>
        <p:spPr>
          <a:xfrm>
            <a:off x="224563" y="6311015"/>
            <a:ext cx="48397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unqover.apps.allenai.org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sz="20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5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What could go wro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054">
              <a:defRPr sz="6885" spc="-137"/>
            </a:lvl1pPr>
          </a:lstStyle>
          <a:p>
            <a:r>
              <a:rPr lang="en-US" sz="5400" dirty="0"/>
              <a:t>What could go wrong?</a:t>
            </a:r>
            <a:endParaRPr sz="5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6ED422-A51E-D848-A06E-2504E26F3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86" name="Line"/>
          <p:cNvSpPr/>
          <p:nvPr/>
        </p:nvSpPr>
        <p:spPr>
          <a:xfrm flipV="1">
            <a:off x="3853022" y="1819532"/>
            <a:ext cx="1" cy="482518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787" name="Line"/>
          <p:cNvSpPr/>
          <p:nvPr/>
        </p:nvSpPr>
        <p:spPr>
          <a:xfrm flipV="1">
            <a:off x="8196261" y="1819532"/>
            <a:ext cx="1" cy="482518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grpSp>
        <p:nvGrpSpPr>
          <p:cNvPr id="796" name="Group"/>
          <p:cNvGrpSpPr/>
          <p:nvPr/>
        </p:nvGrpSpPr>
        <p:grpSpPr>
          <a:xfrm>
            <a:off x="-112757" y="1496931"/>
            <a:ext cx="4083719" cy="5172129"/>
            <a:chOff x="0" y="-25400"/>
            <a:chExt cx="8167437" cy="10344255"/>
          </a:xfrm>
        </p:grpSpPr>
        <p:grpSp>
          <p:nvGrpSpPr>
            <p:cNvPr id="790" name="1"/>
            <p:cNvGrpSpPr/>
            <p:nvPr/>
          </p:nvGrpSpPr>
          <p:grpSpPr>
            <a:xfrm>
              <a:off x="3246174" y="-25400"/>
              <a:ext cx="1320801" cy="1320800"/>
              <a:chOff x="0" y="0"/>
              <a:chExt cx="1320800" cy="1320800"/>
            </a:xfrm>
          </p:grpSpPr>
          <p:sp>
            <p:nvSpPr>
              <p:cNvPr id="789" name="1"/>
              <p:cNvSpPr/>
              <p:nvPr/>
            </p:nvSpPr>
            <p:spPr>
              <a:xfrm>
                <a:off x="25400" y="25400"/>
                <a:ext cx="1270000" cy="127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Off val="13575"/>
                    </a:schemeClr>
                  </a:gs>
                  <a:gs pos="100000">
                    <a:schemeClr val="accent1">
                      <a:hueOff val="117695"/>
                      <a:lumOff val="-11358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5300" b="1"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American Typewriter"/>
                    <a:ea typeface="American Typewriter"/>
                    <a:cs typeface="American Typewriter"/>
                    <a:sym typeface="American Typewriter"/>
                  </a:defRPr>
                </a:lvl1pPr>
              </a:lstStyle>
              <a:p>
                <a:r>
                  <a:rPr sz="2650"/>
                  <a:t>1</a:t>
                </a:r>
              </a:p>
            </p:txBody>
          </p:sp>
          <p:pic>
            <p:nvPicPr>
              <p:cNvPr id="788" name="1 1" descr="1 1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320800" cy="1320800"/>
              </a:xfrm>
              <a:prstGeom prst="rect">
                <a:avLst/>
              </a:prstGeom>
              <a:effectLst/>
            </p:spPr>
          </p:pic>
        </p:grpSp>
        <p:pic>
          <p:nvPicPr>
            <p:cNvPr id="791" name="eCHDPhj6tQ_qsM_wztBADjuyTJSPdQ83oVEHls2amnkLPhkNXu9whG1Fb3cjg1947_Bv2pYvcfX2h18hs3EIU0XzKisw7Bg2ekG8TZulddm3i2M-ULZm7pP86TeGnrvX6XYY0VJCxII.png" descr="eCHDPhj6tQ_qsM_wztBADjuyTJSPdQ83oVEHls2amnkLPhkNXu9whG1Fb3cjg1947_Bv2pYvcfX2h18hs3EIU0XzKisw7Bg2ekG8TZulddm3i2M-ULZm7pP86TeGnrvX6XYY0VJCxII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733138"/>
              <a:ext cx="8167438" cy="5423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2" name="Biased Supervision and/or underrepresented  groups in the training set"/>
            <p:cNvSpPr/>
            <p:nvPr/>
          </p:nvSpPr>
          <p:spPr>
            <a:xfrm>
              <a:off x="1475680" y="90488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r>
                <a:rPr>
                  <a:latin typeface="+mn-lt"/>
                  <a:ea typeface="+mn-ea"/>
                  <a:cs typeface="+mn-cs"/>
                  <a:sym typeface="Canela Bold"/>
                </a:rPr>
                <a:t>Biased Supervision</a:t>
              </a:r>
              <a:br/>
              <a:r>
                <a:rPr sz="1850"/>
                <a:t>and/or underrepresented </a:t>
              </a:r>
              <a:br>
                <a:rPr sz="1850"/>
              </a:br>
              <a:r>
                <a:rPr sz="1850"/>
                <a:t>groups in the training set</a:t>
              </a:r>
            </a:p>
          </p:txBody>
        </p:sp>
        <p:grpSp>
          <p:nvGrpSpPr>
            <p:cNvPr id="795" name="Group"/>
            <p:cNvGrpSpPr/>
            <p:nvPr/>
          </p:nvGrpSpPr>
          <p:grpSpPr>
            <a:xfrm>
              <a:off x="3539563" y="1252068"/>
              <a:ext cx="3392304" cy="3864330"/>
              <a:chOff x="0" y="0"/>
              <a:chExt cx="3392302" cy="3864329"/>
            </a:xfrm>
          </p:grpSpPr>
          <p:pic>
            <p:nvPicPr>
              <p:cNvPr id="793" name="dlf.pt-thought-bubble-sketch-png-4678265.png" descr="dlf.pt-thought-bubble-sketch-png-4678265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0" y="0"/>
                <a:ext cx="3392303" cy="38643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94" name="Men are  better-qualified  for this job"/>
              <p:cNvSpPr/>
              <p:nvPr/>
            </p:nvSpPr>
            <p:spPr>
              <a:xfrm>
                <a:off x="1739854" y="1447305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pPr algn="ctr">
                  <a:defRPr sz="2900">
                    <a:solidFill>
                      <a:srgbClr val="000000"/>
                    </a:solidFill>
                  </a:defRPr>
                </a:pPr>
                <a:r>
                  <a:rPr sz="1450"/>
                  <a:t>Men are </a:t>
                </a:r>
                <a:br>
                  <a:rPr sz="1450"/>
                </a:br>
                <a:r>
                  <a:rPr sz="1450"/>
                  <a:t>better-qualified</a:t>
                </a:r>
                <a:br>
                  <a:rPr sz="1450"/>
                </a:br>
                <a:r>
                  <a:rPr sz="1450"/>
                  <a:t> for this job</a:t>
                </a:r>
              </a:p>
            </p:txBody>
          </p:sp>
        </p:grpSp>
      </p:grpSp>
      <p:grpSp>
        <p:nvGrpSpPr>
          <p:cNvPr id="813" name="Group"/>
          <p:cNvGrpSpPr/>
          <p:nvPr/>
        </p:nvGrpSpPr>
        <p:grpSpPr>
          <a:xfrm>
            <a:off x="3939262" y="1496931"/>
            <a:ext cx="3079425" cy="4929421"/>
            <a:chOff x="0" y="-25400"/>
            <a:chExt cx="6158848" cy="9858840"/>
          </a:xfrm>
        </p:grpSpPr>
        <p:grpSp>
          <p:nvGrpSpPr>
            <p:cNvPr id="799" name="2"/>
            <p:cNvGrpSpPr/>
            <p:nvPr/>
          </p:nvGrpSpPr>
          <p:grpSpPr>
            <a:xfrm>
              <a:off x="3510359" y="-25400"/>
              <a:ext cx="1320801" cy="1320800"/>
              <a:chOff x="0" y="0"/>
              <a:chExt cx="1320800" cy="1320800"/>
            </a:xfrm>
          </p:grpSpPr>
          <p:sp>
            <p:nvSpPr>
              <p:cNvPr id="798" name="2"/>
              <p:cNvSpPr/>
              <p:nvPr/>
            </p:nvSpPr>
            <p:spPr>
              <a:xfrm>
                <a:off x="25400" y="25400"/>
                <a:ext cx="1270000" cy="127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Off val="13575"/>
                    </a:schemeClr>
                  </a:gs>
                  <a:gs pos="100000">
                    <a:schemeClr val="accent1">
                      <a:hueOff val="117695"/>
                      <a:lumOff val="-11358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5300" b="1"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American Typewriter"/>
                    <a:ea typeface="American Typewriter"/>
                    <a:cs typeface="American Typewriter"/>
                    <a:sym typeface="American Typewriter"/>
                  </a:defRPr>
                </a:lvl1pPr>
              </a:lstStyle>
              <a:p>
                <a:r>
                  <a:rPr sz="2650"/>
                  <a:t>2</a:t>
                </a:r>
              </a:p>
            </p:txBody>
          </p:sp>
          <p:pic>
            <p:nvPicPr>
              <p:cNvPr id="797" name="2 2" descr="2 2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320800" cy="1320800"/>
              </a:xfrm>
              <a:prstGeom prst="rect">
                <a:avLst/>
              </a:prstGeom>
              <a:effectLst/>
            </p:spPr>
          </p:pic>
        </p:grpSp>
        <p:sp>
          <p:nvSpPr>
            <p:cNvPr id="800" name="Biased Input Representations"/>
            <p:cNvSpPr/>
            <p:nvPr/>
          </p:nvSpPr>
          <p:spPr>
            <a:xfrm>
              <a:off x="0" y="856344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Canela Bold"/>
                </a:defRPr>
              </a:lvl1pPr>
            </a:lstStyle>
            <a:p>
              <a:pPr>
                <a:defRPr>
                  <a:latin typeface="Canela Regular"/>
                  <a:ea typeface="Canela Regular"/>
                  <a:cs typeface="Canela Regular"/>
                  <a:sym typeface="Canela Regular"/>
                </a:defRPr>
              </a:pPr>
              <a:r>
                <a:rPr>
                  <a:latin typeface="+mn-lt"/>
                  <a:ea typeface="+mn-ea"/>
                  <a:cs typeface="+mn-cs"/>
                  <a:sym typeface="Canela Bold"/>
                </a:rPr>
                <a:t>Biased Input Representations</a:t>
              </a:r>
            </a:p>
          </p:txBody>
        </p:sp>
        <p:pic>
          <p:nvPicPr>
            <p:cNvPr id="801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1860943" y="4000069"/>
              <a:ext cx="2872780" cy="401377"/>
            </a:xfrm>
            <a:prstGeom prst="rect">
              <a:avLst/>
            </a:prstGeom>
            <a:effectLst/>
          </p:spPr>
        </p:pic>
        <p:pic>
          <p:nvPicPr>
            <p:cNvPr id="803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900000">
              <a:off x="2965144" y="5000816"/>
              <a:ext cx="2872781" cy="401377"/>
            </a:xfrm>
            <a:prstGeom prst="rect">
              <a:avLst/>
            </a:prstGeom>
            <a:effectLst/>
          </p:spPr>
        </p:pic>
        <p:sp>
          <p:nvSpPr>
            <p:cNvPr id="805" name="Circle"/>
            <p:cNvSpPr/>
            <p:nvPr/>
          </p:nvSpPr>
          <p:spPr>
            <a:xfrm>
              <a:off x="4223412" y="2919202"/>
              <a:ext cx="273827" cy="276277"/>
            </a:xfrm>
            <a:prstGeom prst="ellipse">
              <a:avLst/>
            </a:prstGeom>
            <a:solidFill>
              <a:srgbClr val="8FD86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nela Bold"/>
                </a:defRPr>
              </a:pPr>
              <a:endParaRPr sz="1600"/>
            </a:p>
          </p:txBody>
        </p:sp>
        <p:sp>
          <p:nvSpPr>
            <p:cNvPr id="806" name="Circle"/>
            <p:cNvSpPr/>
            <p:nvPr/>
          </p:nvSpPr>
          <p:spPr>
            <a:xfrm>
              <a:off x="5321242" y="3952309"/>
              <a:ext cx="273826" cy="276277"/>
            </a:xfrm>
            <a:prstGeom prst="ellipse">
              <a:avLst/>
            </a:prstGeom>
            <a:solidFill>
              <a:srgbClr val="8FD860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nela Bold"/>
                </a:defRPr>
              </a:pPr>
              <a:endParaRPr sz="1600"/>
            </a:p>
          </p:txBody>
        </p:sp>
        <p:sp>
          <p:nvSpPr>
            <p:cNvPr id="807" name="Circle"/>
            <p:cNvSpPr/>
            <p:nvPr/>
          </p:nvSpPr>
          <p:spPr>
            <a:xfrm>
              <a:off x="2085144" y="5069405"/>
              <a:ext cx="273826" cy="276276"/>
            </a:xfrm>
            <a:prstGeom prst="ellipse">
              <a:avLst/>
            </a:prstGeom>
            <a:solidFill>
              <a:srgbClr val="7B4299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nela Bold"/>
                </a:defRPr>
              </a:pPr>
              <a:endParaRPr sz="1600"/>
            </a:p>
          </p:txBody>
        </p:sp>
        <p:sp>
          <p:nvSpPr>
            <p:cNvPr id="808" name="Circle"/>
            <p:cNvSpPr/>
            <p:nvPr/>
          </p:nvSpPr>
          <p:spPr>
            <a:xfrm>
              <a:off x="3192100" y="6086332"/>
              <a:ext cx="273826" cy="276277"/>
            </a:xfrm>
            <a:prstGeom prst="ellipse">
              <a:avLst/>
            </a:prstGeom>
            <a:solidFill>
              <a:srgbClr val="7B4299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2750"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nela Bold"/>
                </a:defRPr>
              </a:pPr>
              <a:endParaRPr sz="1600"/>
            </a:p>
          </p:txBody>
        </p:sp>
        <p:sp>
          <p:nvSpPr>
            <p:cNvPr id="809" name="woman"/>
            <p:cNvSpPr/>
            <p:nvPr/>
          </p:nvSpPr>
          <p:spPr>
            <a:xfrm>
              <a:off x="3985183" y="2746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2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sz="1600"/>
                <a:t>woman</a:t>
              </a:r>
            </a:p>
          </p:txBody>
        </p:sp>
        <p:sp>
          <p:nvSpPr>
            <p:cNvPr id="810" name="homemaker"/>
            <p:cNvSpPr/>
            <p:nvPr/>
          </p:nvSpPr>
          <p:spPr>
            <a:xfrm>
              <a:off x="4888848" y="374356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2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sz="1600"/>
                <a:t>homemaker</a:t>
              </a:r>
            </a:p>
          </p:txBody>
        </p:sp>
        <p:sp>
          <p:nvSpPr>
            <p:cNvPr id="811" name="man"/>
            <p:cNvSpPr/>
            <p:nvPr/>
          </p:nvSpPr>
          <p:spPr>
            <a:xfrm>
              <a:off x="1473406" y="56671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2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sz="1600"/>
                <a:t>man</a:t>
              </a:r>
            </a:p>
          </p:txBody>
        </p:sp>
        <p:sp>
          <p:nvSpPr>
            <p:cNvPr id="812" name="programmer"/>
            <p:cNvSpPr/>
            <p:nvPr/>
          </p:nvSpPr>
          <p:spPr>
            <a:xfrm>
              <a:off x="2538874" y="666790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2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sz="1600"/>
                <a:t>programmer</a:t>
              </a:r>
            </a:p>
          </p:txBody>
        </p:sp>
      </p:grpSp>
      <p:grpSp>
        <p:nvGrpSpPr>
          <p:cNvPr id="836" name="Group"/>
          <p:cNvGrpSpPr/>
          <p:nvPr/>
        </p:nvGrpSpPr>
        <p:grpSpPr>
          <a:xfrm>
            <a:off x="8355314" y="1510996"/>
            <a:ext cx="3072960" cy="4915356"/>
            <a:chOff x="0" y="-25400"/>
            <a:chExt cx="6145918" cy="9830710"/>
          </a:xfrm>
        </p:grpSpPr>
        <p:grpSp>
          <p:nvGrpSpPr>
            <p:cNvPr id="816" name="3"/>
            <p:cNvGrpSpPr/>
            <p:nvPr/>
          </p:nvGrpSpPr>
          <p:grpSpPr>
            <a:xfrm>
              <a:off x="3033199" y="-25400"/>
              <a:ext cx="1320801" cy="1320800"/>
              <a:chOff x="0" y="0"/>
              <a:chExt cx="1320800" cy="1320800"/>
            </a:xfrm>
          </p:grpSpPr>
          <p:sp>
            <p:nvSpPr>
              <p:cNvPr id="815" name="3"/>
              <p:cNvSpPr/>
              <p:nvPr/>
            </p:nvSpPr>
            <p:spPr>
              <a:xfrm>
                <a:off x="25400" y="25400"/>
                <a:ext cx="1270000" cy="127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Off val="13575"/>
                    </a:schemeClr>
                  </a:gs>
                  <a:gs pos="100000">
                    <a:schemeClr val="accent1">
                      <a:hueOff val="117695"/>
                      <a:lumOff val="-11358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5300" b="1"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latin typeface="American Typewriter"/>
                    <a:ea typeface="American Typewriter"/>
                    <a:cs typeface="American Typewriter"/>
                    <a:sym typeface="American Typewriter"/>
                  </a:defRPr>
                </a:lvl1pPr>
              </a:lstStyle>
              <a:p>
                <a:r>
                  <a:rPr sz="2650"/>
                  <a:t>3</a:t>
                </a:r>
              </a:p>
            </p:txBody>
          </p:sp>
          <p:pic>
            <p:nvPicPr>
              <p:cNvPr id="814" name="3 3" descr="3 3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320800" cy="13208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820" name="Group"/>
            <p:cNvGrpSpPr/>
            <p:nvPr/>
          </p:nvGrpSpPr>
          <p:grpSpPr>
            <a:xfrm>
              <a:off x="3693599" y="1929943"/>
              <a:ext cx="2452320" cy="2654028"/>
              <a:chOff x="0" y="0"/>
              <a:chExt cx="2452319" cy="2654026"/>
            </a:xfrm>
          </p:grpSpPr>
          <p:pic>
            <p:nvPicPr>
              <p:cNvPr id="817" name="hiclipart.com (5).png" descr="hiclipart.com (5).pn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2452320" cy="24523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18" name="Candidate 2 - work 1 - work 2 - PhD"/>
              <p:cNvSpPr/>
              <p:nvPr/>
            </p:nvSpPr>
            <p:spPr>
              <a:xfrm>
                <a:off x="195719" y="1384026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pPr>
                  <a:defRPr sz="24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nela Bold"/>
                  </a:defRPr>
                </a:pPr>
                <a:r>
                  <a:rPr sz="1200"/>
                  <a:t>Candidate 2</a:t>
                </a:r>
                <a:br>
                  <a:rPr sz="1200"/>
                </a:br>
                <a:r>
                  <a:rPr sz="1200">
                    <a:latin typeface="Canela Regular"/>
                    <a:ea typeface="Canela Regular"/>
                    <a:cs typeface="Canela Regular"/>
                    <a:sym typeface="Canela Regular"/>
                  </a:rPr>
                  <a:t>- work 1</a:t>
                </a:r>
                <a:br>
                  <a:rPr sz="1200">
                    <a:latin typeface="Canela Regular"/>
                    <a:ea typeface="Canela Regular"/>
                    <a:cs typeface="Canela Regular"/>
                    <a:sym typeface="Canela Regular"/>
                  </a:rPr>
                </a:br>
                <a:r>
                  <a:rPr sz="1200">
                    <a:latin typeface="Canela Regular"/>
                    <a:ea typeface="Canela Regular"/>
                    <a:cs typeface="Canela Regular"/>
                    <a:sym typeface="Canela Regular"/>
                  </a:rPr>
                  <a:t>- work 2</a:t>
                </a:r>
                <a:br>
                  <a:rPr sz="1200">
                    <a:latin typeface="Canela Regular"/>
                    <a:ea typeface="Canela Regular"/>
                    <a:cs typeface="Canela Regular"/>
                    <a:sym typeface="Canela Regular"/>
                  </a:rPr>
                </a:br>
                <a:r>
                  <a:rPr sz="1200">
                    <a:latin typeface="Canela Regular"/>
                    <a:ea typeface="Canela Regular"/>
                    <a:cs typeface="Canela Regular"/>
                    <a:sym typeface="Canela Regular"/>
                  </a:rPr>
                  <a:t>- PhD</a:t>
                </a:r>
              </a:p>
            </p:txBody>
          </p:sp>
          <p:sp>
            <p:nvSpPr>
              <p:cNvPr id="819" name="Female"/>
              <p:cNvSpPr/>
              <p:nvPr/>
            </p:nvSpPr>
            <p:spPr>
              <a:xfrm>
                <a:off x="1532779" y="1013376"/>
                <a:ext cx="597151" cy="1320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7" h="21600" extrusionOk="0">
                    <a:moveTo>
                      <a:pt x="10652" y="0"/>
                    </a:moveTo>
                    <a:cubicBezTo>
                      <a:pt x="9610" y="0"/>
                      <a:pt x="8570" y="182"/>
                      <a:pt x="7774" y="547"/>
                    </a:cubicBezTo>
                    <a:cubicBezTo>
                      <a:pt x="6184" y="1276"/>
                      <a:pt x="6184" y="2458"/>
                      <a:pt x="7774" y="3188"/>
                    </a:cubicBezTo>
                    <a:cubicBezTo>
                      <a:pt x="9365" y="3917"/>
                      <a:pt x="11943" y="3917"/>
                      <a:pt x="13534" y="3188"/>
                    </a:cubicBezTo>
                    <a:cubicBezTo>
                      <a:pt x="15124" y="2458"/>
                      <a:pt x="15124" y="1276"/>
                      <a:pt x="13534" y="547"/>
                    </a:cubicBezTo>
                    <a:cubicBezTo>
                      <a:pt x="12738" y="182"/>
                      <a:pt x="11695" y="0"/>
                      <a:pt x="10652" y="0"/>
                    </a:cubicBezTo>
                    <a:close/>
                    <a:moveTo>
                      <a:pt x="7859" y="4109"/>
                    </a:moveTo>
                    <a:cubicBezTo>
                      <a:pt x="5671" y="4109"/>
                      <a:pt x="4499" y="4934"/>
                      <a:pt x="4153" y="5420"/>
                    </a:cubicBezTo>
                    <a:lnTo>
                      <a:pt x="50" y="11877"/>
                    </a:lnTo>
                    <a:cubicBezTo>
                      <a:pt x="-150" y="12205"/>
                      <a:pt x="268" y="12546"/>
                      <a:pt x="985" y="12638"/>
                    </a:cubicBezTo>
                    <a:cubicBezTo>
                      <a:pt x="1106" y="12653"/>
                      <a:pt x="1229" y="12661"/>
                      <a:pt x="1349" y="12661"/>
                    </a:cubicBezTo>
                    <a:cubicBezTo>
                      <a:pt x="1938" y="12661"/>
                      <a:pt x="2478" y="12482"/>
                      <a:pt x="2644" y="12209"/>
                    </a:cubicBezTo>
                    <a:lnTo>
                      <a:pt x="6269" y="6537"/>
                    </a:lnTo>
                    <a:lnTo>
                      <a:pt x="6994" y="6537"/>
                    </a:lnTo>
                    <a:cubicBezTo>
                      <a:pt x="6989" y="6544"/>
                      <a:pt x="6983" y="6551"/>
                      <a:pt x="6979" y="6558"/>
                    </a:cubicBezTo>
                    <a:lnTo>
                      <a:pt x="2405" y="14438"/>
                    </a:lnTo>
                    <a:cubicBezTo>
                      <a:pt x="2329" y="14570"/>
                      <a:pt x="2507" y="14676"/>
                      <a:pt x="2803" y="14676"/>
                    </a:cubicBezTo>
                    <a:lnTo>
                      <a:pt x="6067" y="14676"/>
                    </a:lnTo>
                    <a:lnTo>
                      <a:pt x="6067" y="20674"/>
                    </a:lnTo>
                    <a:cubicBezTo>
                      <a:pt x="6067" y="21185"/>
                      <a:pt x="6972" y="21600"/>
                      <a:pt x="8087" y="21600"/>
                    </a:cubicBezTo>
                    <a:cubicBezTo>
                      <a:pt x="9203" y="21600"/>
                      <a:pt x="10104" y="21185"/>
                      <a:pt x="10104" y="20674"/>
                    </a:cubicBezTo>
                    <a:lnTo>
                      <a:pt x="10104" y="14676"/>
                    </a:lnTo>
                    <a:cubicBezTo>
                      <a:pt x="10326" y="14676"/>
                      <a:pt x="10531" y="14676"/>
                      <a:pt x="10608" y="14676"/>
                    </a:cubicBezTo>
                    <a:cubicBezTo>
                      <a:pt x="10695" y="14676"/>
                      <a:pt x="10945" y="14676"/>
                      <a:pt x="11201" y="14676"/>
                    </a:cubicBezTo>
                    <a:lnTo>
                      <a:pt x="11201" y="20674"/>
                    </a:lnTo>
                    <a:cubicBezTo>
                      <a:pt x="11201" y="21185"/>
                      <a:pt x="12105" y="21600"/>
                      <a:pt x="13221" y="21600"/>
                    </a:cubicBezTo>
                    <a:cubicBezTo>
                      <a:pt x="14337" y="21600"/>
                      <a:pt x="15238" y="21185"/>
                      <a:pt x="15238" y="20674"/>
                    </a:cubicBezTo>
                    <a:lnTo>
                      <a:pt x="15238" y="14676"/>
                    </a:lnTo>
                    <a:lnTo>
                      <a:pt x="18410" y="14676"/>
                    </a:lnTo>
                    <a:cubicBezTo>
                      <a:pt x="18706" y="14676"/>
                      <a:pt x="18887" y="14570"/>
                      <a:pt x="18811" y="14438"/>
                    </a:cubicBezTo>
                    <a:lnTo>
                      <a:pt x="14237" y="6558"/>
                    </a:lnTo>
                    <a:cubicBezTo>
                      <a:pt x="14233" y="6551"/>
                      <a:pt x="14227" y="6544"/>
                      <a:pt x="14222" y="6537"/>
                    </a:cubicBezTo>
                    <a:lnTo>
                      <a:pt x="14932" y="6537"/>
                    </a:lnTo>
                    <a:lnTo>
                      <a:pt x="18656" y="12192"/>
                    </a:lnTo>
                    <a:cubicBezTo>
                      <a:pt x="18827" y="12463"/>
                      <a:pt x="19364" y="12638"/>
                      <a:pt x="19948" y="12638"/>
                    </a:cubicBezTo>
                    <a:cubicBezTo>
                      <a:pt x="20072" y="12638"/>
                      <a:pt x="20199" y="12631"/>
                      <a:pt x="20324" y="12614"/>
                    </a:cubicBezTo>
                    <a:cubicBezTo>
                      <a:pt x="21038" y="12519"/>
                      <a:pt x="21450" y="12177"/>
                      <a:pt x="21244" y="11850"/>
                    </a:cubicBezTo>
                    <a:lnTo>
                      <a:pt x="17037" y="5432"/>
                    </a:lnTo>
                    <a:lnTo>
                      <a:pt x="17022" y="5407"/>
                    </a:lnTo>
                    <a:cubicBezTo>
                      <a:pt x="16669" y="4924"/>
                      <a:pt x="15494" y="4112"/>
                      <a:pt x="13328" y="4112"/>
                    </a:cubicBezTo>
                    <a:cubicBezTo>
                      <a:pt x="13316" y="4112"/>
                      <a:pt x="13303" y="4112"/>
                      <a:pt x="13291" y="4112"/>
                    </a:cubicBezTo>
                    <a:lnTo>
                      <a:pt x="12768" y="4114"/>
                    </a:lnTo>
                    <a:cubicBezTo>
                      <a:pt x="12732" y="4113"/>
                      <a:pt x="12698" y="4109"/>
                      <a:pt x="12662" y="4109"/>
                    </a:cubicBezTo>
                    <a:lnTo>
                      <a:pt x="7859" y="4109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>
                  <a:spcBef>
                    <a:spcPts val="0"/>
                  </a:spcBef>
                  <a:defRPr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nela Bold"/>
                  </a:defRPr>
                </a:pPr>
                <a:endParaRPr sz="1600"/>
              </a:p>
            </p:txBody>
          </p:sp>
        </p:grpSp>
        <p:grpSp>
          <p:nvGrpSpPr>
            <p:cNvPr id="825" name="Group"/>
            <p:cNvGrpSpPr/>
            <p:nvPr/>
          </p:nvGrpSpPr>
          <p:grpSpPr>
            <a:xfrm>
              <a:off x="1087674" y="1929943"/>
              <a:ext cx="2452321" cy="2654028"/>
              <a:chOff x="0" y="0"/>
              <a:chExt cx="2452319" cy="2654026"/>
            </a:xfrm>
          </p:grpSpPr>
          <p:grpSp>
            <p:nvGrpSpPr>
              <p:cNvPr id="823" name="Group"/>
              <p:cNvGrpSpPr/>
              <p:nvPr/>
            </p:nvGrpSpPr>
            <p:grpSpPr>
              <a:xfrm>
                <a:off x="0" y="0"/>
                <a:ext cx="2452320" cy="2654027"/>
                <a:chOff x="0" y="0"/>
                <a:chExt cx="2452319" cy="2654026"/>
              </a:xfrm>
            </p:grpSpPr>
            <p:pic>
              <p:nvPicPr>
                <p:cNvPr id="821" name="hiclipart.com (5).png" descr="hiclipart.com (5).png"/>
                <p:cNvPicPr>
                  <a:picLocks noChangeAspect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>
                <a:xfrm>
                  <a:off x="0" y="0"/>
                  <a:ext cx="2452320" cy="24523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22" name="Candidate 1 - work 1 - work 2 - PhD"/>
                <p:cNvSpPr/>
                <p:nvPr/>
              </p:nvSpPr>
              <p:spPr>
                <a:xfrm>
                  <a:off x="195719" y="1384026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25400" tIns="25400" rIns="25400" bIns="25400" numCol="1" anchor="ctr">
                  <a:spAutoFit/>
                </a:bodyPr>
                <a:lstStyle/>
                <a:p>
                  <a:pPr>
                    <a:defRPr sz="240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Canela Bold"/>
                    </a:defRPr>
                  </a:pPr>
                  <a:r>
                    <a:rPr sz="1200"/>
                    <a:t>Candidate 1</a:t>
                  </a:r>
                  <a:br>
                    <a:rPr sz="1200"/>
                  </a:br>
                  <a:r>
                    <a:rPr sz="1200">
                      <a:latin typeface="Canela Regular"/>
                      <a:ea typeface="Canela Regular"/>
                      <a:cs typeface="Canela Regular"/>
                      <a:sym typeface="Canela Regular"/>
                    </a:rPr>
                    <a:t>- work 1</a:t>
                  </a:r>
                  <a:br>
                    <a:rPr sz="1200">
                      <a:latin typeface="Canela Regular"/>
                      <a:ea typeface="Canela Regular"/>
                      <a:cs typeface="Canela Regular"/>
                      <a:sym typeface="Canela Regular"/>
                    </a:rPr>
                  </a:br>
                  <a:r>
                    <a:rPr sz="1200">
                      <a:latin typeface="Canela Regular"/>
                      <a:ea typeface="Canela Regular"/>
                      <a:cs typeface="Canela Regular"/>
                      <a:sym typeface="Canela Regular"/>
                    </a:rPr>
                    <a:t>- work 2</a:t>
                  </a:r>
                  <a:br>
                    <a:rPr sz="1200">
                      <a:latin typeface="Canela Regular"/>
                      <a:ea typeface="Canela Regular"/>
                      <a:cs typeface="Canela Regular"/>
                      <a:sym typeface="Canela Regular"/>
                    </a:rPr>
                  </a:br>
                  <a:r>
                    <a:rPr sz="1200">
                      <a:latin typeface="Canela Regular"/>
                      <a:ea typeface="Canela Regular"/>
                      <a:cs typeface="Canela Regular"/>
                      <a:sym typeface="Canela Regular"/>
                    </a:rPr>
                    <a:t>- PhD</a:t>
                  </a:r>
                </a:p>
              </p:txBody>
            </p:sp>
          </p:grpSp>
          <p:sp>
            <p:nvSpPr>
              <p:cNvPr id="824" name="Male"/>
              <p:cNvSpPr/>
              <p:nvPr/>
            </p:nvSpPr>
            <p:spPr>
              <a:xfrm>
                <a:off x="1616166" y="1015421"/>
                <a:ext cx="489491" cy="1320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21600" extrusionOk="0">
                    <a:moveTo>
                      <a:pt x="10777" y="0"/>
                    </a:moveTo>
                    <a:cubicBezTo>
                      <a:pt x="9509" y="0"/>
                      <a:pt x="8239" y="180"/>
                      <a:pt x="7271" y="540"/>
                    </a:cubicBezTo>
                    <a:cubicBezTo>
                      <a:pt x="5335" y="1259"/>
                      <a:pt x="5335" y="2425"/>
                      <a:pt x="7271" y="3144"/>
                    </a:cubicBezTo>
                    <a:cubicBezTo>
                      <a:pt x="9206" y="3863"/>
                      <a:pt x="12348" y="3863"/>
                      <a:pt x="14284" y="3144"/>
                    </a:cubicBezTo>
                    <a:cubicBezTo>
                      <a:pt x="16220" y="2425"/>
                      <a:pt x="16220" y="1259"/>
                      <a:pt x="14284" y="540"/>
                    </a:cubicBezTo>
                    <a:cubicBezTo>
                      <a:pt x="13316" y="180"/>
                      <a:pt x="12046" y="0"/>
                      <a:pt x="10777" y="0"/>
                    </a:cubicBezTo>
                    <a:close/>
                    <a:moveTo>
                      <a:pt x="4845" y="4060"/>
                    </a:moveTo>
                    <a:cubicBezTo>
                      <a:pt x="2970" y="4060"/>
                      <a:pt x="1445" y="4331"/>
                      <a:pt x="907" y="4563"/>
                    </a:cubicBezTo>
                    <a:cubicBezTo>
                      <a:pt x="-23" y="4963"/>
                      <a:pt x="-21" y="5438"/>
                      <a:pt x="8" y="5606"/>
                    </a:cubicBezTo>
                    <a:lnTo>
                      <a:pt x="8" y="12393"/>
                    </a:lnTo>
                    <a:cubicBezTo>
                      <a:pt x="8" y="12733"/>
                      <a:pt x="732" y="13004"/>
                      <a:pt x="1648" y="13004"/>
                    </a:cubicBezTo>
                    <a:cubicBezTo>
                      <a:pt x="2563" y="13004"/>
                      <a:pt x="3292" y="12728"/>
                      <a:pt x="3292" y="12393"/>
                    </a:cubicBezTo>
                    <a:lnTo>
                      <a:pt x="3292" y="6777"/>
                    </a:lnTo>
                    <a:lnTo>
                      <a:pt x="4791" y="6777"/>
                    </a:lnTo>
                    <a:lnTo>
                      <a:pt x="4791" y="12641"/>
                    </a:lnTo>
                    <a:lnTo>
                      <a:pt x="4804" y="12641"/>
                    </a:lnTo>
                    <a:lnTo>
                      <a:pt x="4804" y="20628"/>
                    </a:lnTo>
                    <a:cubicBezTo>
                      <a:pt x="4804" y="21163"/>
                      <a:pt x="5982" y="21600"/>
                      <a:pt x="7421" y="21600"/>
                    </a:cubicBezTo>
                    <a:cubicBezTo>
                      <a:pt x="8860" y="21600"/>
                      <a:pt x="10037" y="21163"/>
                      <a:pt x="10037" y="20628"/>
                    </a:cubicBezTo>
                    <a:lnTo>
                      <a:pt x="10037" y="12641"/>
                    </a:lnTo>
                    <a:lnTo>
                      <a:pt x="10777" y="12641"/>
                    </a:lnTo>
                    <a:lnTo>
                      <a:pt x="11504" y="12641"/>
                    </a:lnTo>
                    <a:lnTo>
                      <a:pt x="11504" y="20628"/>
                    </a:lnTo>
                    <a:cubicBezTo>
                      <a:pt x="11504" y="21163"/>
                      <a:pt x="12682" y="21600"/>
                      <a:pt x="14121" y="21600"/>
                    </a:cubicBezTo>
                    <a:cubicBezTo>
                      <a:pt x="15559" y="21600"/>
                      <a:pt x="16737" y="21163"/>
                      <a:pt x="16737" y="20628"/>
                    </a:cubicBezTo>
                    <a:lnTo>
                      <a:pt x="16737" y="12636"/>
                    </a:lnTo>
                    <a:lnTo>
                      <a:pt x="16750" y="12636"/>
                    </a:lnTo>
                    <a:lnTo>
                      <a:pt x="16750" y="6772"/>
                    </a:lnTo>
                    <a:lnTo>
                      <a:pt x="18249" y="6772"/>
                    </a:lnTo>
                    <a:lnTo>
                      <a:pt x="18249" y="12388"/>
                    </a:lnTo>
                    <a:cubicBezTo>
                      <a:pt x="18249" y="12728"/>
                      <a:pt x="18973" y="12997"/>
                      <a:pt x="19889" y="12997"/>
                    </a:cubicBezTo>
                    <a:cubicBezTo>
                      <a:pt x="20805" y="12997"/>
                      <a:pt x="21533" y="12723"/>
                      <a:pt x="21533" y="12388"/>
                    </a:cubicBezTo>
                    <a:lnTo>
                      <a:pt x="21533" y="5606"/>
                    </a:lnTo>
                    <a:cubicBezTo>
                      <a:pt x="21577" y="5438"/>
                      <a:pt x="21564" y="4957"/>
                      <a:pt x="20634" y="4563"/>
                    </a:cubicBezTo>
                    <a:cubicBezTo>
                      <a:pt x="20096" y="4336"/>
                      <a:pt x="18566" y="4060"/>
                      <a:pt x="16691" y="4060"/>
                    </a:cubicBezTo>
                    <a:lnTo>
                      <a:pt x="10777" y="4060"/>
                    </a:lnTo>
                    <a:lnTo>
                      <a:pt x="4845" y="4060"/>
                    </a:lnTo>
                    <a:close/>
                  </a:path>
                </a:pathLst>
              </a:custGeom>
              <a:solidFill>
                <a:schemeClr val="accent1">
                  <a:lumOff val="135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 defTabSz="412750">
                  <a:spcBef>
                    <a:spcPts val="0"/>
                  </a:spcBef>
                  <a:defRPr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nela Bold"/>
                  </a:defRPr>
                </a:pPr>
                <a:endParaRPr sz="1600"/>
              </a:p>
            </p:txBody>
          </p:sp>
        </p:grpSp>
        <p:grpSp>
          <p:nvGrpSpPr>
            <p:cNvPr id="828" name="CV filtering model"/>
            <p:cNvGrpSpPr/>
            <p:nvPr/>
          </p:nvGrpSpPr>
          <p:grpSpPr>
            <a:xfrm>
              <a:off x="1503514" y="5102169"/>
              <a:ext cx="4380172" cy="1320801"/>
              <a:chOff x="0" y="0"/>
              <a:chExt cx="4380170" cy="1320800"/>
            </a:xfrm>
          </p:grpSpPr>
          <p:sp>
            <p:nvSpPr>
              <p:cNvPr id="827" name="CV filtering model"/>
              <p:cNvSpPr/>
              <p:nvPr/>
            </p:nvSpPr>
            <p:spPr>
              <a:xfrm>
                <a:off x="25399" y="25400"/>
                <a:ext cx="4329372" cy="127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 algn="ctr" defTabSz="825500">
                  <a:lnSpc>
                    <a:spcPct val="100000"/>
                  </a:lnSpc>
                  <a:spcBef>
                    <a:spcPts val="0"/>
                  </a:spcBef>
                  <a:defRPr sz="3200">
                    <a:latin typeface="+mn-lt"/>
                    <a:ea typeface="+mn-ea"/>
                    <a:cs typeface="+mn-cs"/>
                    <a:sym typeface="Canela Bold"/>
                  </a:defRPr>
                </a:lvl1pPr>
              </a:lstStyle>
              <a:p>
                <a:r>
                  <a:rPr sz="1600"/>
                  <a:t>CV filtering model</a:t>
                </a:r>
              </a:p>
            </p:txBody>
          </p:sp>
          <p:pic>
            <p:nvPicPr>
              <p:cNvPr id="826" name="CV filtering model CV filtering model" descr="CV filtering model CV filtering model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" y="0"/>
                <a:ext cx="4380172" cy="1320800"/>
              </a:xfrm>
              <a:prstGeom prst="rect">
                <a:avLst/>
              </a:prstGeom>
              <a:effectLst/>
            </p:spPr>
          </p:pic>
        </p:grpSp>
        <p:pic>
          <p:nvPicPr>
            <p:cNvPr id="829" name="Ec8cDcG7nZPrsiTMr1-rYM2pK1rrSJlxDTLUXL9KzXI5O7CdUJmRGC_djhW9ETgPydlEo8unxbO2eqHZs1sNQBMH6agPLKfuBg782883gmJAMcar6CZj679KmMXRUa0DcQAW_F21dBc.png" descr="Ec8cDcG7nZPrsiTMr1-rYM2pK1rrSJlxDTLUXL9KzXI5O7CdUJmRGC_djhW9ETgPydlEo8unxbO2eqHZs1sNQBMH6agPLKfuBg782883gmJAMcar6CZj679KmMXRUa0DcQAW_F21dBc.png"/>
            <p:cNvPicPr>
              <a:picLocks noChangeAspect="1"/>
            </p:cNvPicPr>
            <p:nvPr/>
          </p:nvPicPr>
          <p:blipFill>
            <a:blip r:embed="rId8"/>
            <a:srcRect l="49812" t="25476" b="20741"/>
            <a:stretch>
              <a:fillRect/>
            </a:stretch>
          </p:blipFill>
          <p:spPr>
            <a:xfrm>
              <a:off x="1717209" y="7055425"/>
              <a:ext cx="1020379" cy="1093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0" name="Ec8cDcG7nZPrsiTMr1-rYM2pK1rrSJlxDTLUXL9KzXI5O7CdUJmRGC_djhW9ETgPydlEo8unxbO2eqHZs1sNQBMH6agPLKfuBg782883gmJAMcar6CZj679KmMXRUa0DcQAW_F21dBc.png" descr="Ec8cDcG7nZPrsiTMr1-rYM2pK1rrSJlxDTLUXL9KzXI5O7CdUJmRGC_djhW9ETgPydlEo8unxbO2eqHZs1sNQBMH6agPLKfuBg782883gmJAMcar6CZj679KmMXRUa0DcQAW_F21dBc.png"/>
            <p:cNvPicPr>
              <a:picLocks noChangeAspect="1"/>
            </p:cNvPicPr>
            <p:nvPr/>
          </p:nvPicPr>
          <p:blipFill>
            <a:blip r:embed="rId8"/>
            <a:srcRect t="25233" r="49606" b="19585"/>
            <a:stretch>
              <a:fillRect/>
            </a:stretch>
          </p:blipFill>
          <p:spPr>
            <a:xfrm>
              <a:off x="4355906" y="7055425"/>
              <a:ext cx="1024550" cy="1121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1" name="Line"/>
            <p:cNvSpPr/>
            <p:nvPr/>
          </p:nvSpPr>
          <p:spPr>
            <a:xfrm flipV="1">
              <a:off x="2313835" y="4192164"/>
              <a:ext cx="1" cy="88900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/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4945774" y="4135090"/>
              <a:ext cx="1" cy="93660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/>
            </a:p>
          </p:txBody>
        </p:sp>
        <p:sp>
          <p:nvSpPr>
            <p:cNvPr id="833" name="Line"/>
            <p:cNvSpPr/>
            <p:nvPr/>
          </p:nvSpPr>
          <p:spPr>
            <a:xfrm>
              <a:off x="4868271" y="6453447"/>
              <a:ext cx="1" cy="57150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/>
            </a:p>
          </p:txBody>
        </p:sp>
        <p:sp>
          <p:nvSpPr>
            <p:cNvPr id="834" name="Line"/>
            <p:cNvSpPr/>
            <p:nvPr/>
          </p:nvSpPr>
          <p:spPr>
            <a:xfrm>
              <a:off x="2227392" y="6453447"/>
              <a:ext cx="1" cy="57150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/>
            </a:p>
          </p:txBody>
        </p:sp>
        <p:sp>
          <p:nvSpPr>
            <p:cNvPr id="835" name="Uninterpretable Features"/>
            <p:cNvSpPr/>
            <p:nvPr/>
          </p:nvSpPr>
          <p:spPr>
            <a:xfrm>
              <a:off x="0" y="853531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>
                  <a:latin typeface="+mn-lt"/>
                  <a:ea typeface="+mn-ea"/>
                  <a:cs typeface="+mn-cs"/>
                  <a:sym typeface="Canela Bold"/>
                </a:defRPr>
              </a:lvl1pPr>
            </a:lstStyle>
            <a:p>
              <a:pPr>
                <a:defRPr>
                  <a:latin typeface="Canela Regular"/>
                  <a:ea typeface="Canela Regular"/>
                  <a:cs typeface="Canela Regular"/>
                  <a:sym typeface="Canela Regular"/>
                </a:defRPr>
              </a:pPr>
              <a:r>
                <a:rPr dirty="0">
                  <a:latin typeface="+mn-lt"/>
                  <a:ea typeface="+mn-ea"/>
                  <a:cs typeface="+mn-cs"/>
                  <a:sym typeface="Canela Bold"/>
                </a:rPr>
                <a:t>Uninterpretable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82387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" grpId="0" animBg="1" advAuto="0"/>
      <p:bldP spid="813" grpId="0" animBg="1" advAuto="0"/>
      <p:bldP spid="836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x</a:t>
            </a:r>
            <a:r>
              <a:rPr lang="en-US" b="0" dirty="0">
                <a:solidFill>
                  <a:srgbClr val="009545"/>
                </a:solidFill>
              </a:rPr>
              <a:t> </a:t>
            </a:r>
            <a:r>
              <a:rPr lang="en-US" b="0" dirty="0"/>
              <a:t>Models perpetuate social biases!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9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7D1A-12F0-2D41-8A45-F3AE1BBC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Checklist: Building models that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F3DA-2792-044D-A790-D6A58F004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rgbClr val="009545"/>
                </a:solidFill>
              </a:rPr>
              <a:t>✓</a:t>
            </a:r>
            <a:r>
              <a:rPr lang="en-US" sz="2400" dirty="0"/>
              <a:t> seamlessly learn input-output mappings.    </a:t>
            </a: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rgbClr val="009545"/>
                </a:solidFill>
              </a:rPr>
              <a:t>✓</a:t>
            </a:r>
            <a:r>
              <a:rPr lang="en-US" sz="2400" dirty="0"/>
              <a:t> don’t need to be trained from scratch every time.</a:t>
            </a:r>
          </a:p>
          <a:p>
            <a:pPr>
              <a:buClr>
                <a:srgbClr val="000000"/>
              </a:buClr>
            </a:pPr>
            <a:r>
              <a:rPr lang="en-US" sz="2400" b="1" dirty="0">
                <a:solidFill>
                  <a:srgbClr val="009545"/>
                </a:solidFill>
              </a:rPr>
              <a:t>✓</a:t>
            </a:r>
            <a:r>
              <a:rPr lang="en-US" sz="2400" dirty="0"/>
              <a:t> are context-sensitive.</a:t>
            </a:r>
          </a:p>
          <a:p>
            <a:pPr>
              <a:buClr>
                <a:srgbClr val="000000"/>
              </a:buClr>
            </a:pPr>
            <a:r>
              <a:rPr lang="en-US" sz="2400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 use fewer training examples.</a:t>
            </a:r>
          </a:p>
          <a:p>
            <a:pPr>
              <a:buClr>
                <a:srgbClr val="000000"/>
              </a:buClr>
            </a:pPr>
            <a:r>
              <a:rPr lang="en-US" sz="2400" dirty="0">
                <a:solidFill>
                  <a:srgbClr val="FF0000"/>
                </a:solidFill>
              </a:rPr>
              <a:t>x  </a:t>
            </a:r>
            <a:r>
              <a:rPr lang="en-US" sz="2400" dirty="0"/>
              <a:t>can generalize outside their training domain.</a:t>
            </a:r>
          </a:p>
          <a:p>
            <a:pPr>
              <a:buClr>
                <a:srgbClr val="000000"/>
              </a:buClr>
            </a:pPr>
            <a:r>
              <a:rPr lang="en-US" sz="2400" dirty="0">
                <a:solidFill>
                  <a:srgbClr val="FF0000"/>
                </a:solidFill>
              </a:rPr>
              <a:t>x  </a:t>
            </a:r>
            <a:r>
              <a:rPr lang="en-US" sz="2400" dirty="0"/>
              <a:t>know what they know. </a:t>
            </a:r>
          </a:p>
          <a:p>
            <a:pPr>
              <a:buClr>
                <a:srgbClr val="000000"/>
              </a:buClr>
            </a:pPr>
            <a:r>
              <a:rPr lang="en-US" sz="2400" dirty="0">
                <a:solidFill>
                  <a:srgbClr val="FF0000"/>
                </a:solidFill>
              </a:rPr>
              <a:t>x  </a:t>
            </a:r>
            <a:r>
              <a:rPr lang="en-US" sz="2400" dirty="0"/>
              <a:t>capture accurate common sense knowledge. </a:t>
            </a:r>
          </a:p>
          <a:p>
            <a:pPr>
              <a:buClr>
                <a:srgbClr val="000000"/>
              </a:buClr>
            </a:pPr>
            <a:r>
              <a:rPr lang="en-US" sz="2400" dirty="0">
                <a:solidFill>
                  <a:srgbClr val="FF0000"/>
                </a:solidFill>
              </a:rPr>
              <a:t>x  </a:t>
            </a:r>
            <a:r>
              <a:rPr lang="en-US" sz="2400" dirty="0"/>
              <a:t>solve the task instead of learning data-specific shortcuts.</a:t>
            </a:r>
          </a:p>
          <a:p>
            <a:pPr>
              <a:buClr>
                <a:srgbClr val="000000"/>
              </a:buClr>
            </a:pPr>
            <a:r>
              <a:rPr lang="en-US" sz="2400" dirty="0">
                <a:solidFill>
                  <a:srgbClr val="FF0000"/>
                </a:solidFill>
              </a:rPr>
              <a:t>x  </a:t>
            </a:r>
            <a:r>
              <a:rPr lang="en-US" sz="2400" dirty="0"/>
              <a:t>are interpretable.</a:t>
            </a:r>
          </a:p>
          <a:p>
            <a:pPr>
              <a:buClr>
                <a:srgbClr val="000000"/>
              </a:buClr>
            </a:pPr>
            <a:r>
              <a:rPr lang="en-US" sz="2400" dirty="0">
                <a:solidFill>
                  <a:srgbClr val="FF0000"/>
                </a:solidFill>
              </a:rPr>
              <a:t>x  </a:t>
            </a:r>
            <a:r>
              <a:rPr lang="en-US" sz="2400" dirty="0"/>
              <a:t>don’t perpetuate social biases.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62DE-468E-FC41-8F09-772071BE8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EDD84-3CCD-A74F-B2A4-63BC0941F0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6B2A9-E175-7F40-B993-EC9D598FC2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E40F7-B26E-5F40-B68D-84C5E2C4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1838E-9942-6D44-9FCD-A1841F22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5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2E66-81B4-4549-9895-30F1529C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NLP in Production: some things work reasonably well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AED24-DBFF-044A-BBF2-84F31D140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FFCAFC-B6C8-1C43-BB20-736FA180534B}"/>
              </a:ext>
            </a:extLst>
          </p:cNvPr>
          <p:cNvCxnSpPr/>
          <p:nvPr/>
        </p:nvCxnSpPr>
        <p:spPr>
          <a:xfrm>
            <a:off x="1013791" y="2796209"/>
            <a:ext cx="1016441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AD6C36-2A16-814C-9E3A-3EF7C12E2BD5}"/>
              </a:ext>
            </a:extLst>
          </p:cNvPr>
          <p:cNvSpPr txBox="1"/>
          <p:nvPr/>
        </p:nvSpPr>
        <p:spPr>
          <a:xfrm>
            <a:off x="811696" y="2165119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Auto-complete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80248-6268-8F4F-B881-36FCBE1679C8}"/>
              </a:ext>
            </a:extLst>
          </p:cNvPr>
          <p:cNvSpPr txBox="1"/>
          <p:nvPr/>
        </p:nvSpPr>
        <p:spPr>
          <a:xfrm>
            <a:off x="2299253" y="2960179"/>
            <a:ext cx="2798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Grammar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C11CA-FA31-CE48-976D-40B6B94FE936}"/>
              </a:ext>
            </a:extLst>
          </p:cNvPr>
          <p:cNvSpPr txBox="1"/>
          <p:nvPr/>
        </p:nvSpPr>
        <p:spPr>
          <a:xfrm>
            <a:off x="4764158" y="2152732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6A726-FB0E-C14A-B48F-D198B0B03475}"/>
              </a:ext>
            </a:extLst>
          </p:cNvPr>
          <p:cNvSpPr txBox="1"/>
          <p:nvPr/>
        </p:nvSpPr>
        <p:spPr>
          <a:xfrm>
            <a:off x="5844211" y="2960179"/>
            <a:ext cx="1604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4666-944F-924E-B73C-89B79FD94FAA}"/>
              </a:ext>
            </a:extLst>
          </p:cNvPr>
          <p:cNvSpPr txBox="1"/>
          <p:nvPr/>
        </p:nvSpPr>
        <p:spPr>
          <a:xfrm>
            <a:off x="7261906" y="2165119"/>
            <a:ext cx="275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Question Answering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1C04-12E1-1043-8C14-80E68A195C02}"/>
              </a:ext>
            </a:extLst>
          </p:cNvPr>
          <p:cNvSpPr txBox="1"/>
          <p:nvPr/>
        </p:nvSpPr>
        <p:spPr>
          <a:xfrm>
            <a:off x="9979661" y="2983552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6462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8239-9047-564E-8273-3730E061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4133-CC15-9A40-AE8C-5A92C8A52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pre-training for building models of languages.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5AFA5-5B5C-9A41-93A1-DB3E569ECD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632FFC-5311-394D-B2D2-9E9623207FEF}"/>
              </a:ext>
            </a:extLst>
          </p:cNvPr>
          <p:cNvSpPr/>
          <p:nvPr/>
        </p:nvSpPr>
        <p:spPr>
          <a:xfrm>
            <a:off x="89652" y="6388789"/>
            <a:ext cx="8930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huggingface.co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HooshvareLab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bert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-base-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parsbert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-uncased</a:t>
            </a:r>
            <a:endParaRPr lang="en-US" sz="2000" b="1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755760-364B-7944-9DB2-CBAB5CFE4D17}"/>
              </a:ext>
            </a:extLst>
          </p:cNvPr>
          <p:cNvSpPr/>
          <p:nvPr/>
        </p:nvSpPr>
        <p:spPr>
          <a:xfrm>
            <a:off x="1033670" y="2994993"/>
            <a:ext cx="3127513" cy="14842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گربه سیاه همسایه موجب </a:t>
            </a:r>
            <a:r>
              <a:rPr lang="en-US" dirty="0"/>
              <a:t>[MASK]</a:t>
            </a:r>
            <a:r>
              <a:rPr lang="fa-IR" dirty="0"/>
              <a:t> شد.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A7846-CF8D-294D-BF87-87915EF1B08B}"/>
              </a:ext>
            </a:extLst>
          </p:cNvPr>
          <p:cNvSpPr/>
          <p:nvPr/>
        </p:nvSpPr>
        <p:spPr>
          <a:xfrm>
            <a:off x="5178369" y="3240157"/>
            <a:ext cx="1673545" cy="99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Language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5311A3-6D78-9449-AAD1-BA1E2C938FDC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161183" y="3737114"/>
            <a:ext cx="1017186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01305B-7907-284A-B76D-27D0086FC1EB}"/>
              </a:ext>
            </a:extLst>
          </p:cNvPr>
          <p:cNvCxnSpPr/>
          <p:nvPr/>
        </p:nvCxnSpPr>
        <p:spPr>
          <a:xfrm flipV="1">
            <a:off x="6851914" y="3750364"/>
            <a:ext cx="1017186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BFA3D6-0621-8A4C-843A-9C9F66EB20A2}"/>
              </a:ext>
            </a:extLst>
          </p:cNvPr>
          <p:cNvSpPr/>
          <p:nvPr/>
        </p:nvSpPr>
        <p:spPr>
          <a:xfrm>
            <a:off x="7869100" y="3020635"/>
            <a:ext cx="3127513" cy="14842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0.4</a:t>
            </a:r>
            <a:r>
              <a:rPr lang="fa-IR" dirty="0"/>
              <a:t> </a:t>
            </a:r>
            <a:r>
              <a:rPr lang="fa-IR" dirty="0">
                <a:sym typeface="Wingdings" pitchFamily="2" charset="2"/>
              </a:rPr>
              <a:t> </a:t>
            </a:r>
            <a:r>
              <a:rPr lang="fa-IR" dirty="0"/>
              <a:t>خسارت</a:t>
            </a:r>
          </a:p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0.2 </a:t>
            </a:r>
            <a:r>
              <a:rPr lang="fa-IR" dirty="0"/>
              <a:t>وحشت </a:t>
            </a:r>
          </a:p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0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F11EBF-5065-854C-B159-49314693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rriweather Sans Light" panose="02000503060000020004" pitchFamily="2" charset="77"/>
              </a:rPr>
              <a:t>They let you “query” for knowledge: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47E3B-65D3-0E4C-B279-CB4EFB22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454" y="62702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700" i="0" kern="1200">
                <a:solidFill>
                  <a:schemeClr val="tx1">
                    <a:tint val="75000"/>
                  </a:schemeClr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4B35C-345F-9846-8E6A-29269C85082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DDD636-DF7C-C84E-81F1-1FCF39AE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Models: Means to Access Knowledge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0129D3-3A23-E14B-B524-A226CB692CE6}"/>
              </a:ext>
            </a:extLst>
          </p:cNvPr>
          <p:cNvSpPr/>
          <p:nvPr/>
        </p:nvSpPr>
        <p:spPr>
          <a:xfrm>
            <a:off x="531505" y="5478313"/>
            <a:ext cx="6560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Merriweather Sans" panose="02000503060000020004" pitchFamily="2" charset="77"/>
              </a:rPr>
              <a:t>Pittsburgh is the ____ -largest populated city in Pennsylvania.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FD2EB2-9D40-7C40-8084-15FDF5849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67" y="2867979"/>
            <a:ext cx="2743200" cy="270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40DB11-94F3-E14F-845C-F5A09E415145}"/>
              </a:ext>
            </a:extLst>
          </p:cNvPr>
          <p:cNvSpPr/>
          <p:nvPr/>
        </p:nvSpPr>
        <p:spPr>
          <a:xfrm rot="18896762">
            <a:off x="1841691" y="4510603"/>
            <a:ext cx="787531" cy="3645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178A0B-76DB-084E-865B-1C6BE3518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10" y="3609990"/>
            <a:ext cx="406363" cy="4063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8FDA37-8F8A-7041-85C9-4DF9F38AE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439" y="4157479"/>
            <a:ext cx="1270000" cy="1003300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BC49067-9C7A-E24D-A993-6B0A9F66B393}"/>
              </a:ext>
            </a:extLst>
          </p:cNvPr>
          <p:cNvSpPr/>
          <p:nvPr/>
        </p:nvSpPr>
        <p:spPr>
          <a:xfrm>
            <a:off x="9323215" y="2487327"/>
            <a:ext cx="2020861" cy="974895"/>
          </a:xfrm>
          <a:prstGeom prst="roundRect">
            <a:avLst>
              <a:gd name="adj" fmla="val 9116"/>
            </a:avLst>
          </a:prstGeom>
          <a:solidFill>
            <a:srgbClr val="C02B2D">
              <a:alpha val="22353"/>
            </a:srgbClr>
          </a:solidFill>
          <a:ln>
            <a:solidFill>
              <a:srgbClr val="C02B2D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i="1" dirty="0" err="1">
                <a:latin typeface="Merriweather Sans" panose="02000503060000020004" pitchFamily="2" charset="77"/>
              </a:rPr>
              <a:t>ELMo</a:t>
            </a:r>
            <a:endParaRPr lang="en-US" b="1" i="1" dirty="0">
              <a:latin typeface="Merriweather Sans" panose="02000503060000020004" pitchFamily="2" charset="77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2000503060000020004" pitchFamily="2" charset="77"/>
              </a:rPr>
              <a:t>[Peters et al.18]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AD2D952-FDC2-0249-BA36-A65C59CCBE6E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10668353" y="1962907"/>
          <a:ext cx="62484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86823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0606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4685617"/>
                    </a:ext>
                  </a:extLst>
                </a:gridCol>
              </a:tblGrid>
              <a:tr h="1803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96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96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96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16579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741670E-E7BE-A342-905F-87BB9BE6C8CA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9983402" y="1969547"/>
          <a:ext cx="62484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86823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0606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4685617"/>
                    </a:ext>
                  </a:extLst>
                </a:gridCol>
              </a:tblGrid>
              <a:tr h="1803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4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2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165798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64FC710D-F419-5846-8899-22681AD14215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9304479" y="1967044"/>
          <a:ext cx="62484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86823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40606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4685617"/>
                    </a:ext>
                  </a:extLst>
                </a:gridCol>
              </a:tblGrid>
              <a:tr h="1803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165798"/>
                  </a:ext>
                </a:extLst>
              </a:tr>
            </a:tbl>
          </a:graphicData>
        </a:graphic>
      </p:graphicFrame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1C979F-7D6F-BD44-AFF7-6C46BD4F1C0C}"/>
              </a:ext>
            </a:extLst>
          </p:cNvPr>
          <p:cNvSpPr/>
          <p:nvPr/>
        </p:nvSpPr>
        <p:spPr>
          <a:xfrm>
            <a:off x="8721727" y="3848850"/>
            <a:ext cx="3213243" cy="257679"/>
          </a:xfrm>
          <a:prstGeom prst="roundRect">
            <a:avLst/>
          </a:prstGeom>
          <a:noFill/>
        </p:spPr>
        <p:txBody>
          <a:bodyPr wrap="square" lIns="91440" tIns="0" rIns="91440" bIns="0" anchor="ctr" anchorCtr="0">
            <a:noAutofit/>
          </a:bodyPr>
          <a:lstStyle/>
          <a:p>
            <a:pPr algn="ctr"/>
            <a:r>
              <a:rPr lang="en-US" sz="1400" dirty="0">
                <a:latin typeface="Merriweather Sans" panose="02000503060000020004" pitchFamily="2" charset="77"/>
              </a:rPr>
              <a:t>…    </a:t>
            </a:r>
            <a:r>
              <a:rPr lang="en-US" sz="1400" b="1" dirty="0">
                <a:solidFill>
                  <a:srgbClr val="6F359E"/>
                </a:solidFill>
                <a:latin typeface="Merriweather Sans" panose="02000503060000020004" pitchFamily="2" charset="77"/>
              </a:rPr>
              <a:t>vacation</a:t>
            </a:r>
            <a:r>
              <a:rPr lang="en-US" sz="1400" dirty="0">
                <a:latin typeface="Merriweather Sans" panose="02000503060000020004" pitchFamily="2" charset="77"/>
              </a:rPr>
              <a:t>    </a:t>
            </a:r>
            <a:r>
              <a:rPr lang="en-US" sz="1400" b="1" dirty="0">
                <a:solidFill>
                  <a:srgbClr val="1434F7"/>
                </a:solidFill>
                <a:latin typeface="Merriweather Sans" panose="02000503060000020004" pitchFamily="2" charset="77"/>
              </a:rPr>
              <a:t>in</a:t>
            </a:r>
            <a:r>
              <a:rPr lang="en-US" sz="1400" dirty="0">
                <a:latin typeface="Merriweather Sans" panose="02000503060000020004" pitchFamily="2" charset="77"/>
              </a:rPr>
              <a:t>      </a:t>
            </a:r>
            <a:r>
              <a:rPr lang="en-US" sz="1400" b="1" dirty="0">
                <a:solidFill>
                  <a:srgbClr val="5C953F"/>
                </a:solidFill>
                <a:latin typeface="Merriweather Sans" panose="02000503060000020004" pitchFamily="2" charset="77"/>
              </a:rPr>
              <a:t>Paris</a:t>
            </a:r>
            <a:r>
              <a:rPr lang="en-US" sz="1400" b="1" dirty="0">
                <a:solidFill>
                  <a:srgbClr val="00B050"/>
                </a:solidFill>
                <a:latin typeface="Merriweather Sans" panose="02000503060000020004" pitchFamily="2" charset="77"/>
              </a:rPr>
              <a:t> </a:t>
            </a:r>
            <a:r>
              <a:rPr lang="en-US" sz="1400" b="1" dirty="0">
                <a:latin typeface="Merriweather Sans" panose="02000503060000020004" pitchFamily="2" charset="77"/>
              </a:rPr>
              <a:t>     </a:t>
            </a:r>
            <a:r>
              <a:rPr lang="en-US" sz="1400" dirty="0">
                <a:latin typeface="Merriweather Sans" panose="02000503060000020004" pitchFamily="2" charset="77"/>
              </a:rPr>
              <a:t>…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E3F108-CBE9-C943-B522-FFD7A532C3F6}"/>
              </a:ext>
            </a:extLst>
          </p:cNvPr>
          <p:cNvCxnSpPr>
            <a:cxnSpLocks/>
          </p:cNvCxnSpPr>
          <p:nvPr/>
        </p:nvCxnSpPr>
        <p:spPr>
          <a:xfrm flipV="1">
            <a:off x="9628131" y="3480269"/>
            <a:ext cx="0" cy="2671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957730-23BF-B444-BCCA-E2697A785E1C}"/>
              </a:ext>
            </a:extLst>
          </p:cNvPr>
          <p:cNvCxnSpPr>
            <a:cxnSpLocks/>
          </p:cNvCxnSpPr>
          <p:nvPr/>
        </p:nvCxnSpPr>
        <p:spPr>
          <a:xfrm flipV="1">
            <a:off x="10308636" y="3476848"/>
            <a:ext cx="0" cy="2671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2FAC20-AB4A-A84B-AB01-922571526E85}"/>
              </a:ext>
            </a:extLst>
          </p:cNvPr>
          <p:cNvCxnSpPr>
            <a:cxnSpLocks/>
          </p:cNvCxnSpPr>
          <p:nvPr/>
        </p:nvCxnSpPr>
        <p:spPr>
          <a:xfrm flipV="1">
            <a:off x="10970613" y="3476848"/>
            <a:ext cx="0" cy="2671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AB6EFD-D698-204E-9D75-0DFF6C7803D8}"/>
              </a:ext>
            </a:extLst>
          </p:cNvPr>
          <p:cNvCxnSpPr>
            <a:cxnSpLocks/>
          </p:cNvCxnSpPr>
          <p:nvPr/>
        </p:nvCxnSpPr>
        <p:spPr>
          <a:xfrm flipV="1">
            <a:off x="9611758" y="2221317"/>
            <a:ext cx="0" cy="2671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43538B-B438-674A-9BE3-09617D1E34CC}"/>
              </a:ext>
            </a:extLst>
          </p:cNvPr>
          <p:cNvCxnSpPr>
            <a:cxnSpLocks/>
          </p:cNvCxnSpPr>
          <p:nvPr/>
        </p:nvCxnSpPr>
        <p:spPr>
          <a:xfrm flipV="1">
            <a:off x="10300660" y="2220199"/>
            <a:ext cx="0" cy="2671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0EF7B6E-B150-A24E-BB50-223FD989FE30}"/>
              </a:ext>
            </a:extLst>
          </p:cNvPr>
          <p:cNvCxnSpPr>
            <a:cxnSpLocks/>
          </p:cNvCxnSpPr>
          <p:nvPr/>
        </p:nvCxnSpPr>
        <p:spPr>
          <a:xfrm flipV="1">
            <a:off x="10980773" y="2220199"/>
            <a:ext cx="0" cy="26712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E6A8708-FCBD-CB41-8EED-12F3D25C8B26}"/>
              </a:ext>
            </a:extLst>
          </p:cNvPr>
          <p:cNvSpPr/>
          <p:nvPr/>
        </p:nvSpPr>
        <p:spPr>
          <a:xfrm>
            <a:off x="9105129" y="5132374"/>
            <a:ext cx="2640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Merriweather Sans" panose="02000503060000020004" pitchFamily="2" charset="77"/>
              </a:rPr>
              <a:t>Other works: 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 Sans" panose="02000503060000020004" pitchFamily="2" charset="77"/>
              </a:rPr>
              <a:t>[Devlin et al.18; Radford et al.18]</a:t>
            </a:r>
          </a:p>
        </p:txBody>
      </p:sp>
    </p:spTree>
    <p:extLst>
      <p:ext uri="{BB962C8B-B14F-4D97-AF65-F5344CB8AC3E}">
        <p14:creationId xmlns:p14="http://schemas.microsoft.com/office/powerpoint/2010/main" val="406208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8364-1E5C-454E-95E1-A3835C93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E844A-F3E1-A241-A0E3-0D713B85FC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-1431189" y="3429001"/>
            <a:ext cx="332347" cy="163736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52B511-29EB-D84F-B5E8-66879CB00BC7}"/>
              </a:ext>
            </a:extLst>
          </p:cNvPr>
          <p:cNvSpPr/>
          <p:nvPr/>
        </p:nvSpPr>
        <p:spPr>
          <a:xfrm>
            <a:off x="2794933" y="2598824"/>
            <a:ext cx="1673545" cy="99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Language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1BE039-0C37-424F-B81D-DA4013CDCCAD}"/>
              </a:ext>
            </a:extLst>
          </p:cNvPr>
          <p:cNvSpPr/>
          <p:nvPr/>
        </p:nvSpPr>
        <p:spPr>
          <a:xfrm>
            <a:off x="5259227" y="2598823"/>
            <a:ext cx="1673545" cy="99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Classifier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748CE7-779C-8949-B77B-1D0B69572973}"/>
              </a:ext>
            </a:extLst>
          </p:cNvPr>
          <p:cNvSpPr/>
          <p:nvPr/>
        </p:nvSpPr>
        <p:spPr>
          <a:xfrm>
            <a:off x="9251056" y="2847300"/>
            <a:ext cx="965775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loss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EB38F9-8848-5C4E-B8FD-45B45993C7BB}"/>
              </a:ext>
            </a:extLst>
          </p:cNvPr>
          <p:cNvSpPr txBox="1"/>
          <p:nvPr/>
        </p:nvSpPr>
        <p:spPr>
          <a:xfrm>
            <a:off x="1307597" y="2896123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E63A8D-5D07-1843-B32A-4AA646B0056D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 flipV="1">
            <a:off x="2045299" y="3095781"/>
            <a:ext cx="749634" cy="397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06FA4B-F281-6B49-AA95-559CB85613B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468478" y="3095781"/>
            <a:ext cx="801304" cy="0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C6A14B-227A-FA4D-885E-F160C0B9D757}"/>
              </a:ext>
            </a:extLst>
          </p:cNvPr>
          <p:cNvCxnSpPr>
            <a:cxnSpLocks/>
            <a:stCxn id="28" idx="3"/>
            <a:endCxn id="42" idx="1"/>
          </p:cNvCxnSpPr>
          <p:nvPr/>
        </p:nvCxnSpPr>
        <p:spPr>
          <a:xfrm>
            <a:off x="6932772" y="3095780"/>
            <a:ext cx="567380" cy="1293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4E47723-8E15-FD49-AEB3-E40FE1B85D5F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8765242" y="3095779"/>
            <a:ext cx="485814" cy="129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nection Line">
            <a:extLst>
              <a:ext uri="{FF2B5EF4-FFF2-40B4-BE49-F238E27FC236}">
                <a16:creationId xmlns:a16="http://schemas.microsoft.com/office/drawing/2014/main" id="{5E074B19-1221-4646-9143-04C1F720301F}"/>
              </a:ext>
            </a:extLst>
          </p:cNvPr>
          <p:cNvSpPr/>
          <p:nvPr/>
        </p:nvSpPr>
        <p:spPr>
          <a:xfrm>
            <a:off x="3782455" y="3561768"/>
            <a:ext cx="5614612" cy="1373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7" extrusionOk="0">
                <a:moveTo>
                  <a:pt x="0" y="2006"/>
                </a:moveTo>
                <a:cubicBezTo>
                  <a:pt x="8071" y="21600"/>
                  <a:pt x="15271" y="20931"/>
                  <a:pt x="21600" y="0"/>
                </a:cubicBezTo>
              </a:path>
            </a:pathLst>
          </a:custGeom>
          <a:ln w="19050">
            <a:head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4D8312-9B4F-6E45-83EA-106BFF5C59C4}"/>
              </a:ext>
            </a:extLst>
          </p:cNvPr>
          <p:cNvSpPr txBox="1"/>
          <p:nvPr/>
        </p:nvSpPr>
        <p:spPr>
          <a:xfrm>
            <a:off x="7500152" y="2897018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8033F6-1795-9743-8856-5CFD52002905}"/>
              </a:ext>
            </a:extLst>
          </p:cNvPr>
          <p:cNvSpPr txBox="1"/>
          <p:nvPr/>
        </p:nvSpPr>
        <p:spPr>
          <a:xfrm>
            <a:off x="9108611" y="1825068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Gold label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7A1376-6B1F-CC4A-9DE9-BADF979283A6}"/>
              </a:ext>
            </a:extLst>
          </p:cNvPr>
          <p:cNvCxnSpPr>
            <a:cxnSpLocks/>
            <a:stCxn id="43" idx="2"/>
            <a:endCxn id="29" idx="0"/>
          </p:cNvCxnSpPr>
          <p:nvPr/>
        </p:nvCxnSpPr>
        <p:spPr>
          <a:xfrm>
            <a:off x="9733943" y="2225178"/>
            <a:ext cx="1" cy="622122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22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67BF-E163-7649-82FC-6CC2EBAC7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B075CB-1BFE-3F44-BFAD-0F90D2C8F8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51E222-2C57-FD48-888E-77F0B0B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9545"/>
                </a:solidFill>
              </a:rPr>
              <a:t>✓ </a:t>
            </a:r>
            <a:r>
              <a:rPr lang="en-US" dirty="0"/>
              <a:t>Pre-trained </a:t>
            </a:r>
            <a:r>
              <a:rPr lang="en-US" b="0" dirty="0"/>
              <a:t>models are trained once, then fine-tuned for each task with few examples.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8B25F-17C7-A145-8BE5-D52660CDB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12356"/>
      </p:ext>
    </p:extLst>
  </p:cSld>
  <p:clrMapOvr>
    <a:masterClrMapping/>
  </p:clrMapOvr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46860</TotalTime>
  <Words>2053</Words>
  <Application>Microsoft Macintosh PowerPoint</Application>
  <PresentationFormat>Widescreen</PresentationFormat>
  <Paragraphs>386</Paragraphs>
  <Slides>45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HanziPen TC Bold</vt:lpstr>
      <vt:lpstr>American Typewriter</vt:lpstr>
      <vt:lpstr>Arial</vt:lpstr>
      <vt:lpstr>Calibri</vt:lpstr>
      <vt:lpstr>Cambria Math</vt:lpstr>
      <vt:lpstr>Canela Regular</vt:lpstr>
      <vt:lpstr>Chalkduster</vt:lpstr>
      <vt:lpstr>Consolas</vt:lpstr>
      <vt:lpstr>Corbel</vt:lpstr>
      <vt:lpstr>Lato</vt:lpstr>
      <vt:lpstr>Merriweather Sans</vt:lpstr>
      <vt:lpstr>Merriweather Sans Light</vt:lpstr>
      <vt:lpstr>Wingdings</vt:lpstr>
      <vt:lpstr>AI2 PPT Theme</vt:lpstr>
      <vt:lpstr>Recent Breakthroughs and Uphill Battles  in Modern Natural Language Processing</vt:lpstr>
      <vt:lpstr>About me </vt:lpstr>
      <vt:lpstr>Popular Media: Language is solved!! </vt:lpstr>
      <vt:lpstr>Leaderboards: NLP is on-par w/ humans</vt:lpstr>
      <vt:lpstr>NLP in Production: some things work reasonably well </vt:lpstr>
      <vt:lpstr>Contextual Encoders</vt:lpstr>
      <vt:lpstr>Language Models: Means to Access Knowledge</vt:lpstr>
      <vt:lpstr>Fine-tuning Language Models </vt:lpstr>
      <vt:lpstr>✓ Pre-trained models are trained once, then fine-tuned for each task with few examples. </vt:lpstr>
      <vt:lpstr>Encoder-Decoders</vt:lpstr>
      <vt:lpstr>✓ Encoder-decoders are convenient frameworks for text-in text-out tasks,  for enough training instances. </vt:lpstr>
      <vt:lpstr>Multilinguality</vt:lpstr>
      <vt:lpstr>Language Models for Persian</vt:lpstr>
      <vt:lpstr>✓ Multi-lingual LMs have been successful in transfer across languages. </vt:lpstr>
      <vt:lpstr>Is NLP solved? Are we done? 🤔</vt:lpstr>
      <vt:lpstr>Humans Generalize from Few Examples</vt:lpstr>
      <vt:lpstr>Machines Need Many Examples</vt:lpstr>
      <vt:lpstr>x Our computational models  are data-hungry! </vt:lpstr>
      <vt:lpstr>NLP in Production</vt:lpstr>
      <vt:lpstr>Data scarcity in other languages </vt:lpstr>
      <vt:lpstr>Brittleness with respect to small changes</vt:lpstr>
      <vt:lpstr>x Models have limited generalization!</vt:lpstr>
      <vt:lpstr>Problem: Diminishing Returns of Scaling</vt:lpstr>
      <vt:lpstr>x Scaling language models  will not solve NLP! </vt:lpstr>
      <vt:lpstr>Language Interpretation Is Hard </vt:lpstr>
      <vt:lpstr>But what is “context”? </vt:lpstr>
      <vt:lpstr>x Computers have  a narrow access to the world! </vt:lpstr>
      <vt:lpstr>Generated Knowledge is Inaccurate</vt:lpstr>
      <vt:lpstr>The way forward: learning from additional modalities </vt:lpstr>
      <vt:lpstr>x Representations are inaccurate  and lack commonsense </vt:lpstr>
      <vt:lpstr>LMs are not Consistent</vt:lpstr>
      <vt:lpstr>x LMs do not know if they [don’t] know!</vt:lpstr>
      <vt:lpstr>Limits of Our Progress</vt:lpstr>
      <vt:lpstr>PowerPoint Presentation</vt:lpstr>
      <vt:lpstr>The Paradox of Task-Specific Models</vt:lpstr>
      <vt:lpstr>Beyond Task-Specific Models </vt:lpstr>
      <vt:lpstr>x Current Successes of AI have limited generality! </vt:lpstr>
      <vt:lpstr>Interactive Semantics</vt:lpstr>
      <vt:lpstr>x How can we incorporate  “interactivity” in AI/NLP? </vt:lpstr>
      <vt:lpstr>Language Models: Biases</vt:lpstr>
      <vt:lpstr>Social Biases of QA Models </vt:lpstr>
      <vt:lpstr>What could go wrong?</vt:lpstr>
      <vt:lpstr>x Models perpetuate social biases! </vt:lpstr>
      <vt:lpstr>AI Checklist: Building models that …</vt:lpstr>
      <vt:lpstr>That’s it!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1261</cp:revision>
  <dcterms:created xsi:type="dcterms:W3CDTF">2020-06-18T00:10:56Z</dcterms:created>
  <dcterms:modified xsi:type="dcterms:W3CDTF">2021-06-21T05:58:10Z</dcterms:modified>
</cp:coreProperties>
</file>